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2"/>
  </p:sldMasterIdLst>
  <p:notesMasterIdLst>
    <p:notesMasterId r:id="rId45"/>
  </p:notesMasterIdLst>
  <p:handoutMasterIdLst>
    <p:handoutMasterId r:id="rId46"/>
  </p:handoutMasterIdLst>
  <p:sldIdLst>
    <p:sldId id="259" r:id="rId3"/>
    <p:sldId id="292" r:id="rId4"/>
    <p:sldId id="260" r:id="rId5"/>
    <p:sldId id="265" r:id="rId6"/>
    <p:sldId id="287" r:id="rId7"/>
    <p:sldId id="264" r:id="rId8"/>
    <p:sldId id="269" r:id="rId9"/>
    <p:sldId id="290" r:id="rId10"/>
    <p:sldId id="286" r:id="rId11"/>
    <p:sldId id="266" r:id="rId12"/>
    <p:sldId id="270" r:id="rId13"/>
    <p:sldId id="274" r:id="rId14"/>
    <p:sldId id="267" r:id="rId15"/>
    <p:sldId id="271" r:id="rId16"/>
    <p:sldId id="275" r:id="rId17"/>
    <p:sldId id="276" r:id="rId18"/>
    <p:sldId id="277" r:id="rId19"/>
    <p:sldId id="278" r:id="rId20"/>
    <p:sldId id="279" r:id="rId21"/>
    <p:sldId id="280" r:id="rId22"/>
    <p:sldId id="282" r:id="rId23"/>
    <p:sldId id="281" r:id="rId24"/>
    <p:sldId id="283" r:id="rId25"/>
    <p:sldId id="285" r:id="rId26"/>
    <p:sldId id="284" r:id="rId27"/>
    <p:sldId id="288" r:id="rId28"/>
    <p:sldId id="289" r:id="rId29"/>
    <p:sldId id="291" r:id="rId30"/>
    <p:sldId id="303" r:id="rId31"/>
    <p:sldId id="268" r:id="rId32"/>
    <p:sldId id="272" r:id="rId33"/>
    <p:sldId id="273" r:id="rId34"/>
    <p:sldId id="294" r:id="rId35"/>
    <p:sldId id="295" r:id="rId36"/>
    <p:sldId id="296" r:id="rId37"/>
    <p:sldId id="297" r:id="rId38"/>
    <p:sldId id="298" r:id="rId39"/>
    <p:sldId id="302" r:id="rId40"/>
    <p:sldId id="293" r:id="rId41"/>
    <p:sldId id="299" r:id="rId42"/>
    <p:sldId id="300" r:id="rId43"/>
    <p:sldId id="301" r:id="rId44"/>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9004" autoAdjust="0"/>
  </p:normalViewPr>
  <p:slideViewPr>
    <p:cSldViewPr snapToGrid="0">
      <p:cViewPr varScale="1">
        <p:scale>
          <a:sx n="50" d="100"/>
          <a:sy n="50" d="100"/>
        </p:scale>
        <p:origin x="1500" y="48"/>
      </p:cViewPr>
      <p:guideLst/>
    </p:cSldViewPr>
  </p:slideViewPr>
  <p:notesTextViewPr>
    <p:cViewPr>
      <p:scale>
        <a:sx n="1" d="1"/>
        <a:sy n="1" d="1"/>
      </p:scale>
      <p:origin x="0" y="0"/>
    </p:cViewPr>
  </p:notesTextViewPr>
  <p:notesViewPr>
    <p:cSldViewPr snapToGrid="0">
      <p:cViewPr varScale="1">
        <p:scale>
          <a:sx n="76" d="100"/>
          <a:sy n="76" d="100"/>
        </p:scale>
        <p:origin x="3264"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0860" cy="470257"/>
          </a:xfrm>
          <a:prstGeom prst="rect">
            <a:avLst/>
          </a:prstGeom>
        </p:spPr>
        <p:txBody>
          <a:bodyPr vert="horz" lIns="94041" tIns="47021" rIns="94041" bIns="47021" rtlCol="0"/>
          <a:lstStyle>
            <a:lvl1pPr algn="l">
              <a:defRPr sz="1300"/>
            </a:lvl1pPr>
          </a:lstStyle>
          <a:p>
            <a:endParaRPr lang="en-US"/>
          </a:p>
        </p:txBody>
      </p:sp>
      <p:sp>
        <p:nvSpPr>
          <p:cNvPr id="3" name="Date Placeholder 2"/>
          <p:cNvSpPr>
            <a:spLocks noGrp="1"/>
          </p:cNvSpPr>
          <p:nvPr>
            <p:ph type="dt" sz="quarter" idx="1"/>
          </p:nvPr>
        </p:nvSpPr>
        <p:spPr>
          <a:xfrm>
            <a:off x="4014100" y="1"/>
            <a:ext cx="3070860" cy="470257"/>
          </a:xfrm>
          <a:prstGeom prst="rect">
            <a:avLst/>
          </a:prstGeom>
        </p:spPr>
        <p:txBody>
          <a:bodyPr vert="horz" lIns="94041" tIns="47021" rIns="94041" bIns="47021" rtlCol="0"/>
          <a:lstStyle>
            <a:lvl1pPr algn="r">
              <a:defRPr sz="1300"/>
            </a:lvl1pPr>
          </a:lstStyle>
          <a:p>
            <a:fld id="{AC5CF323-270F-40CB-AF7A-2CC26EA6359D}" type="datetimeFigureOut">
              <a:rPr lang="en-US" smtClean="0"/>
              <a:t>4/16/2018</a:t>
            </a:fld>
            <a:endParaRPr lang="en-US"/>
          </a:p>
        </p:txBody>
      </p:sp>
      <p:sp>
        <p:nvSpPr>
          <p:cNvPr id="4" name="Footer Placeholder 3"/>
          <p:cNvSpPr>
            <a:spLocks noGrp="1"/>
          </p:cNvSpPr>
          <p:nvPr>
            <p:ph type="ftr" sz="quarter" idx="2"/>
          </p:nvPr>
        </p:nvSpPr>
        <p:spPr>
          <a:xfrm>
            <a:off x="0" y="8902344"/>
            <a:ext cx="3070860" cy="470256"/>
          </a:xfrm>
          <a:prstGeom prst="rect">
            <a:avLst/>
          </a:prstGeom>
        </p:spPr>
        <p:txBody>
          <a:bodyPr vert="horz" lIns="94041" tIns="47021" rIns="94041" bIns="47021" rtlCol="0" anchor="b"/>
          <a:lstStyle>
            <a:lvl1pPr algn="l">
              <a:defRPr sz="1300"/>
            </a:lvl1pPr>
          </a:lstStyle>
          <a:p>
            <a:endParaRPr lang="en-US"/>
          </a:p>
        </p:txBody>
      </p:sp>
      <p:sp>
        <p:nvSpPr>
          <p:cNvPr id="5" name="Slide Number Placeholder 4"/>
          <p:cNvSpPr>
            <a:spLocks noGrp="1"/>
          </p:cNvSpPr>
          <p:nvPr>
            <p:ph type="sldNum" sz="quarter" idx="3"/>
          </p:nvPr>
        </p:nvSpPr>
        <p:spPr>
          <a:xfrm>
            <a:off x="4014100" y="8902344"/>
            <a:ext cx="3070860" cy="470256"/>
          </a:xfrm>
          <a:prstGeom prst="rect">
            <a:avLst/>
          </a:prstGeom>
        </p:spPr>
        <p:txBody>
          <a:bodyPr vert="horz" lIns="94041" tIns="47021" rIns="94041" bIns="47021" rtlCol="0" anchor="b"/>
          <a:lstStyle>
            <a:lvl1pPr algn="r">
              <a:defRPr sz="1300"/>
            </a:lvl1pPr>
          </a:lstStyle>
          <a:p>
            <a:fld id="{1F18FF5F-08C6-42CE-9569-5553047FA3B0}" type="slidenum">
              <a:rPr lang="en-US" smtClean="0"/>
              <a:t>‹#›</a:t>
            </a:fld>
            <a:endParaRPr lang="en-US"/>
          </a:p>
        </p:txBody>
      </p:sp>
    </p:spTree>
    <p:extLst>
      <p:ext uri="{BB962C8B-B14F-4D97-AF65-F5344CB8AC3E}">
        <p14:creationId xmlns:p14="http://schemas.microsoft.com/office/powerpoint/2010/main" val="307834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0860" cy="470257"/>
          </a:xfrm>
          <a:prstGeom prst="rect">
            <a:avLst/>
          </a:prstGeom>
        </p:spPr>
        <p:txBody>
          <a:bodyPr vert="horz" lIns="94041" tIns="47021" rIns="94041" bIns="47021" rtlCol="0"/>
          <a:lstStyle>
            <a:lvl1pPr algn="l">
              <a:defRPr sz="1300"/>
            </a:lvl1pPr>
          </a:lstStyle>
          <a:p>
            <a:endParaRPr lang="en-US"/>
          </a:p>
        </p:txBody>
      </p:sp>
      <p:sp>
        <p:nvSpPr>
          <p:cNvPr id="3" name="Date Placeholder 2"/>
          <p:cNvSpPr>
            <a:spLocks noGrp="1"/>
          </p:cNvSpPr>
          <p:nvPr>
            <p:ph type="dt" idx="1"/>
          </p:nvPr>
        </p:nvSpPr>
        <p:spPr>
          <a:xfrm>
            <a:off x="4014100" y="1"/>
            <a:ext cx="3070860" cy="470257"/>
          </a:xfrm>
          <a:prstGeom prst="rect">
            <a:avLst/>
          </a:prstGeom>
        </p:spPr>
        <p:txBody>
          <a:bodyPr vert="horz" lIns="94041" tIns="47021" rIns="94041" bIns="47021" rtlCol="0"/>
          <a:lstStyle>
            <a:lvl1pPr algn="r">
              <a:defRPr sz="1300"/>
            </a:lvl1pPr>
          </a:lstStyle>
          <a:p>
            <a:fld id="{29BAAEB5-4261-4237-8ADA-E8D5149DBCDC}" type="datetimeFigureOut">
              <a:rPr lang="en-US" smtClean="0"/>
              <a:t>4/16/2018</a:t>
            </a:fld>
            <a:endParaRPr lang="en-US"/>
          </a:p>
        </p:txBody>
      </p:sp>
      <p:sp>
        <p:nvSpPr>
          <p:cNvPr id="4" name="Slide Image Placeholder 3"/>
          <p:cNvSpPr>
            <a:spLocks noGrp="1" noRot="1" noChangeAspect="1"/>
          </p:cNvSpPr>
          <p:nvPr>
            <p:ph type="sldImg" idx="2"/>
          </p:nvPr>
        </p:nvSpPr>
        <p:spPr>
          <a:xfrm>
            <a:off x="733425" y="1171575"/>
            <a:ext cx="5619750" cy="3162300"/>
          </a:xfrm>
          <a:prstGeom prst="rect">
            <a:avLst/>
          </a:prstGeom>
          <a:noFill/>
          <a:ln w="12700">
            <a:solidFill>
              <a:prstClr val="black"/>
            </a:solidFill>
          </a:ln>
        </p:spPr>
        <p:txBody>
          <a:bodyPr vert="horz" lIns="94041" tIns="47021" rIns="94041" bIns="47021" rtlCol="0" anchor="ctr"/>
          <a:lstStyle/>
          <a:p>
            <a:endParaRPr lang="en-US"/>
          </a:p>
        </p:txBody>
      </p:sp>
      <p:sp>
        <p:nvSpPr>
          <p:cNvPr id="5" name="Notes Placeholder 4"/>
          <p:cNvSpPr>
            <a:spLocks noGrp="1"/>
          </p:cNvSpPr>
          <p:nvPr>
            <p:ph type="body" sz="quarter" idx="3"/>
          </p:nvPr>
        </p:nvSpPr>
        <p:spPr>
          <a:xfrm>
            <a:off x="708660" y="4510564"/>
            <a:ext cx="5669280" cy="3690462"/>
          </a:xfrm>
          <a:prstGeom prst="rect">
            <a:avLst/>
          </a:prstGeom>
        </p:spPr>
        <p:txBody>
          <a:bodyPr vert="horz" lIns="94041" tIns="47021" rIns="94041" bIns="470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4"/>
            <a:ext cx="3070860" cy="470256"/>
          </a:xfrm>
          <a:prstGeom prst="rect">
            <a:avLst/>
          </a:prstGeom>
        </p:spPr>
        <p:txBody>
          <a:bodyPr vert="horz" lIns="94041" tIns="47021" rIns="94041" bIns="47021" rtlCol="0" anchor="b"/>
          <a:lstStyle>
            <a:lvl1pPr algn="l">
              <a:defRPr sz="1300"/>
            </a:lvl1pPr>
          </a:lstStyle>
          <a:p>
            <a:endParaRPr lang="en-US"/>
          </a:p>
        </p:txBody>
      </p:sp>
      <p:sp>
        <p:nvSpPr>
          <p:cNvPr id="7" name="Slide Number Placeholder 6"/>
          <p:cNvSpPr>
            <a:spLocks noGrp="1"/>
          </p:cNvSpPr>
          <p:nvPr>
            <p:ph type="sldNum" sz="quarter" idx="5"/>
          </p:nvPr>
        </p:nvSpPr>
        <p:spPr>
          <a:xfrm>
            <a:off x="4014100" y="8902344"/>
            <a:ext cx="3070860" cy="470256"/>
          </a:xfrm>
          <a:prstGeom prst="rect">
            <a:avLst/>
          </a:prstGeom>
        </p:spPr>
        <p:txBody>
          <a:bodyPr vert="horz" lIns="94041" tIns="47021" rIns="94041" bIns="47021" rtlCol="0" anchor="b"/>
          <a:lstStyle>
            <a:lvl1pPr algn="r">
              <a:defRPr sz="1300"/>
            </a:lvl1pPr>
          </a:lstStyle>
          <a:p>
            <a:fld id="{AA6D280D-8141-4FE3-84FA-10127734B4AA}" type="slidenum">
              <a:rPr lang="en-US" smtClean="0"/>
              <a:t>‹#›</a:t>
            </a:fld>
            <a:endParaRPr lang="en-US"/>
          </a:p>
        </p:txBody>
      </p:sp>
    </p:spTree>
    <p:extLst>
      <p:ext uri="{BB962C8B-B14F-4D97-AF65-F5344CB8AC3E}">
        <p14:creationId xmlns:p14="http://schemas.microsoft.com/office/powerpoint/2010/main" val="1616734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1</a:t>
            </a:fld>
            <a:endParaRPr lang="en-US"/>
          </a:p>
        </p:txBody>
      </p:sp>
    </p:spTree>
    <p:extLst>
      <p:ext uri="{BB962C8B-B14F-4D97-AF65-F5344CB8AC3E}">
        <p14:creationId xmlns:p14="http://schemas.microsoft.com/office/powerpoint/2010/main" val="1268176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22</a:t>
            </a:fld>
            <a:endParaRPr lang="en-US"/>
          </a:p>
        </p:txBody>
      </p:sp>
    </p:spTree>
    <p:extLst>
      <p:ext uri="{BB962C8B-B14F-4D97-AF65-F5344CB8AC3E}">
        <p14:creationId xmlns:p14="http://schemas.microsoft.com/office/powerpoint/2010/main" val="2585774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Ideas:</a:t>
            </a:r>
          </a:p>
          <a:p>
            <a:r>
              <a:rPr lang="en-US" dirty="0"/>
              <a:t>*Brown bag lunch presentations about various security topics</a:t>
            </a:r>
          </a:p>
          <a:p>
            <a:r>
              <a:rPr lang="en-US" dirty="0"/>
              <a:t>*Regular emails from security about ways to stay safe online at work and at home</a:t>
            </a:r>
          </a:p>
          <a:p>
            <a:r>
              <a:rPr lang="en-US" dirty="0"/>
              <a:t>*Awareness posters</a:t>
            </a:r>
          </a:p>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25</a:t>
            </a:fld>
            <a:endParaRPr lang="en-US"/>
          </a:p>
        </p:txBody>
      </p:sp>
    </p:spTree>
    <p:extLst>
      <p:ext uri="{BB962C8B-B14F-4D97-AF65-F5344CB8AC3E}">
        <p14:creationId xmlns:p14="http://schemas.microsoft.com/office/powerpoint/2010/main" val="3184399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26</a:t>
            </a:fld>
            <a:endParaRPr lang="en-US"/>
          </a:p>
        </p:txBody>
      </p:sp>
    </p:spTree>
    <p:extLst>
      <p:ext uri="{BB962C8B-B14F-4D97-AF65-F5344CB8AC3E}">
        <p14:creationId xmlns:p14="http://schemas.microsoft.com/office/powerpoint/2010/main" val="3197522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27</a:t>
            </a:fld>
            <a:endParaRPr lang="en-US"/>
          </a:p>
        </p:txBody>
      </p:sp>
    </p:spTree>
    <p:extLst>
      <p:ext uri="{BB962C8B-B14F-4D97-AF65-F5344CB8AC3E}">
        <p14:creationId xmlns:p14="http://schemas.microsoft.com/office/powerpoint/2010/main" val="2562649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28</a:t>
            </a:fld>
            <a:endParaRPr lang="en-US"/>
          </a:p>
        </p:txBody>
      </p:sp>
    </p:spTree>
    <p:extLst>
      <p:ext uri="{BB962C8B-B14F-4D97-AF65-F5344CB8AC3E}">
        <p14:creationId xmlns:p14="http://schemas.microsoft.com/office/powerpoint/2010/main" val="242675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29</a:t>
            </a:fld>
            <a:endParaRPr lang="en-US"/>
          </a:p>
        </p:txBody>
      </p:sp>
    </p:spTree>
    <p:extLst>
      <p:ext uri="{BB962C8B-B14F-4D97-AF65-F5344CB8AC3E}">
        <p14:creationId xmlns:p14="http://schemas.microsoft.com/office/powerpoint/2010/main" val="1610594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31</a:t>
            </a:fld>
            <a:endParaRPr lang="en-US"/>
          </a:p>
        </p:txBody>
      </p:sp>
    </p:spTree>
    <p:extLst>
      <p:ext uri="{BB962C8B-B14F-4D97-AF65-F5344CB8AC3E}">
        <p14:creationId xmlns:p14="http://schemas.microsoft.com/office/powerpoint/2010/main" val="33238710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Tabletop Exercises don’t have to be boring.  I’ll talk about some of the ways I’ve made our exercises fun.</a:t>
            </a:r>
          </a:p>
        </p:txBody>
      </p:sp>
      <p:sp>
        <p:nvSpPr>
          <p:cNvPr id="4" name="Slide Number Placeholder 3"/>
          <p:cNvSpPr>
            <a:spLocks noGrp="1"/>
          </p:cNvSpPr>
          <p:nvPr>
            <p:ph type="sldNum" sz="quarter" idx="10"/>
          </p:nvPr>
        </p:nvSpPr>
        <p:spPr/>
        <p:txBody>
          <a:bodyPr/>
          <a:lstStyle/>
          <a:p>
            <a:fld id="{AA6D280D-8141-4FE3-84FA-10127734B4AA}" type="slidenum">
              <a:rPr lang="en-US" smtClean="0"/>
              <a:t>33</a:t>
            </a:fld>
            <a:endParaRPr lang="en-US"/>
          </a:p>
        </p:txBody>
      </p:sp>
    </p:spTree>
    <p:extLst>
      <p:ext uri="{BB962C8B-B14F-4D97-AF65-F5344CB8AC3E}">
        <p14:creationId xmlns:p14="http://schemas.microsoft.com/office/powerpoint/2010/main" val="3452666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I’ll summarize the salient points</a:t>
            </a:r>
          </a:p>
          <a:p>
            <a:endParaRPr lang="en-US" dirty="0"/>
          </a:p>
          <a:p>
            <a:pPr marL="235104" indent="-235104">
              <a:buAutoNum type="arabicPeriod"/>
            </a:pPr>
            <a:r>
              <a:rPr lang="en-US" dirty="0"/>
              <a:t>Planning is imperative</a:t>
            </a:r>
          </a:p>
          <a:p>
            <a:pPr marL="235104" indent="-235104">
              <a:buAutoNum type="arabicPeriod"/>
            </a:pPr>
            <a:r>
              <a:rPr lang="en-US" dirty="0"/>
              <a:t>Relationships are crucial</a:t>
            </a:r>
          </a:p>
          <a:p>
            <a:pPr marL="235104" indent="-235104">
              <a:buAutoNum type="arabicPeriod"/>
            </a:pPr>
            <a:r>
              <a:rPr lang="en-US" dirty="0"/>
              <a:t>Practice doesn’t make perfect, but it can make us better.</a:t>
            </a:r>
          </a:p>
        </p:txBody>
      </p:sp>
      <p:sp>
        <p:nvSpPr>
          <p:cNvPr id="4" name="Slide Number Placeholder 3"/>
          <p:cNvSpPr>
            <a:spLocks noGrp="1"/>
          </p:cNvSpPr>
          <p:nvPr>
            <p:ph type="sldNum" sz="quarter" idx="10"/>
          </p:nvPr>
        </p:nvSpPr>
        <p:spPr/>
        <p:txBody>
          <a:bodyPr/>
          <a:lstStyle/>
          <a:p>
            <a:fld id="{AA6D280D-8141-4FE3-84FA-10127734B4AA}" type="slidenum">
              <a:rPr lang="en-US" smtClean="0"/>
              <a:t>34</a:t>
            </a:fld>
            <a:endParaRPr lang="en-US"/>
          </a:p>
        </p:txBody>
      </p:sp>
    </p:spTree>
    <p:extLst>
      <p:ext uri="{BB962C8B-B14F-4D97-AF65-F5344CB8AC3E}">
        <p14:creationId xmlns:p14="http://schemas.microsoft.com/office/powerpoint/2010/main" val="29722552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38</a:t>
            </a:fld>
            <a:endParaRPr lang="en-US"/>
          </a:p>
        </p:txBody>
      </p:sp>
    </p:spTree>
    <p:extLst>
      <p:ext uri="{BB962C8B-B14F-4D97-AF65-F5344CB8AC3E}">
        <p14:creationId xmlns:p14="http://schemas.microsoft.com/office/powerpoint/2010/main" val="1550037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5</a:t>
            </a:fld>
            <a:endParaRPr lang="en-US"/>
          </a:p>
        </p:txBody>
      </p:sp>
    </p:spTree>
    <p:extLst>
      <p:ext uri="{BB962C8B-B14F-4D97-AF65-F5344CB8AC3E}">
        <p14:creationId xmlns:p14="http://schemas.microsoft.com/office/powerpoint/2010/main" val="17144144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Control 14</a:t>
            </a:r>
          </a:p>
          <a:p>
            <a:r>
              <a:rPr lang="en-US" dirty="0"/>
              <a:t>Limiting unauthorized access by monitoring and managing access controls for data</a:t>
            </a:r>
          </a:p>
        </p:txBody>
      </p:sp>
      <p:sp>
        <p:nvSpPr>
          <p:cNvPr id="4" name="Slide Number Placeholder 3"/>
          <p:cNvSpPr>
            <a:spLocks noGrp="1"/>
          </p:cNvSpPr>
          <p:nvPr>
            <p:ph type="sldNum" sz="quarter" idx="10"/>
          </p:nvPr>
        </p:nvSpPr>
        <p:spPr/>
        <p:txBody>
          <a:bodyPr/>
          <a:lstStyle/>
          <a:p>
            <a:fld id="{AA6D280D-8141-4FE3-84FA-10127734B4AA}" type="slidenum">
              <a:rPr lang="en-US" smtClean="0"/>
              <a:t>39</a:t>
            </a:fld>
            <a:endParaRPr lang="en-US"/>
          </a:p>
        </p:txBody>
      </p:sp>
    </p:spTree>
    <p:extLst>
      <p:ext uri="{BB962C8B-B14F-4D97-AF65-F5344CB8AC3E}">
        <p14:creationId xmlns:p14="http://schemas.microsoft.com/office/powerpoint/2010/main" val="1873016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Control 14</a:t>
            </a:r>
          </a:p>
        </p:txBody>
      </p:sp>
      <p:sp>
        <p:nvSpPr>
          <p:cNvPr id="4" name="Slide Number Placeholder 3"/>
          <p:cNvSpPr>
            <a:spLocks noGrp="1"/>
          </p:cNvSpPr>
          <p:nvPr>
            <p:ph type="sldNum" sz="quarter" idx="10"/>
          </p:nvPr>
        </p:nvSpPr>
        <p:spPr/>
        <p:txBody>
          <a:bodyPr/>
          <a:lstStyle/>
          <a:p>
            <a:fld id="{AA6D280D-8141-4FE3-84FA-10127734B4AA}" type="slidenum">
              <a:rPr lang="en-US" smtClean="0"/>
              <a:t>40</a:t>
            </a:fld>
            <a:endParaRPr lang="en-US"/>
          </a:p>
        </p:txBody>
      </p:sp>
    </p:spTree>
    <p:extLst>
      <p:ext uri="{BB962C8B-B14F-4D97-AF65-F5344CB8AC3E}">
        <p14:creationId xmlns:p14="http://schemas.microsoft.com/office/powerpoint/2010/main" val="16232835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Control 15</a:t>
            </a:r>
          </a:p>
        </p:txBody>
      </p:sp>
      <p:sp>
        <p:nvSpPr>
          <p:cNvPr id="4" name="Slide Number Placeholder 3"/>
          <p:cNvSpPr>
            <a:spLocks noGrp="1"/>
          </p:cNvSpPr>
          <p:nvPr>
            <p:ph type="sldNum" sz="quarter" idx="10"/>
          </p:nvPr>
        </p:nvSpPr>
        <p:spPr/>
        <p:txBody>
          <a:bodyPr/>
          <a:lstStyle/>
          <a:p>
            <a:fld id="{AA6D280D-8141-4FE3-84FA-10127734B4AA}" type="slidenum">
              <a:rPr lang="en-US" smtClean="0"/>
              <a:t>41</a:t>
            </a:fld>
            <a:endParaRPr lang="en-US"/>
          </a:p>
        </p:txBody>
      </p:sp>
    </p:spTree>
    <p:extLst>
      <p:ext uri="{BB962C8B-B14F-4D97-AF65-F5344CB8AC3E}">
        <p14:creationId xmlns:p14="http://schemas.microsoft.com/office/powerpoint/2010/main" val="4136642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Control 18</a:t>
            </a:r>
          </a:p>
        </p:txBody>
      </p:sp>
      <p:sp>
        <p:nvSpPr>
          <p:cNvPr id="4" name="Slide Number Placeholder 3"/>
          <p:cNvSpPr>
            <a:spLocks noGrp="1"/>
          </p:cNvSpPr>
          <p:nvPr>
            <p:ph type="sldNum" sz="quarter" idx="10"/>
          </p:nvPr>
        </p:nvSpPr>
        <p:spPr/>
        <p:txBody>
          <a:bodyPr/>
          <a:lstStyle/>
          <a:p>
            <a:fld id="{AA6D280D-8141-4FE3-84FA-10127734B4AA}" type="slidenum">
              <a:rPr lang="en-US" smtClean="0"/>
              <a:t>42</a:t>
            </a:fld>
            <a:endParaRPr lang="en-US"/>
          </a:p>
        </p:txBody>
      </p:sp>
    </p:spTree>
    <p:extLst>
      <p:ext uri="{BB962C8B-B14F-4D97-AF65-F5344CB8AC3E}">
        <p14:creationId xmlns:p14="http://schemas.microsoft.com/office/powerpoint/2010/main" val="1820872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6</a:t>
            </a:fld>
            <a:endParaRPr lang="en-US"/>
          </a:p>
        </p:txBody>
      </p:sp>
    </p:spTree>
    <p:extLst>
      <p:ext uri="{BB962C8B-B14F-4D97-AF65-F5344CB8AC3E}">
        <p14:creationId xmlns:p14="http://schemas.microsoft.com/office/powerpoint/2010/main" val="4126978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Incident handling is like first-aid</a:t>
            </a:r>
          </a:p>
          <a:p>
            <a:r>
              <a:rPr lang="en-US" sz="1300" dirty="0"/>
              <a:t>A handler with no plan is under pressure and will make mistakes</a:t>
            </a:r>
          </a:p>
          <a:p>
            <a:r>
              <a:rPr lang="en-US" sz="1300" dirty="0"/>
              <a:t>Reduce actions that could cause further harm</a:t>
            </a:r>
          </a:p>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7</a:t>
            </a:fld>
            <a:endParaRPr lang="en-US"/>
          </a:p>
        </p:txBody>
      </p:sp>
    </p:spTree>
    <p:extLst>
      <p:ext uri="{BB962C8B-B14F-4D97-AF65-F5344CB8AC3E}">
        <p14:creationId xmlns:p14="http://schemas.microsoft.com/office/powerpoint/2010/main" val="204010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8</a:t>
            </a:fld>
            <a:endParaRPr lang="en-US"/>
          </a:p>
        </p:txBody>
      </p:sp>
    </p:spTree>
    <p:extLst>
      <p:ext uri="{BB962C8B-B14F-4D97-AF65-F5344CB8AC3E}">
        <p14:creationId xmlns:p14="http://schemas.microsoft.com/office/powerpoint/2010/main" val="3732358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2850"/>
            <a:r>
              <a:rPr lang="en-US" b="1" dirty="0"/>
              <a:t>Preferred methodology: </a:t>
            </a:r>
          </a:p>
          <a:p>
            <a:pPr marL="112850"/>
            <a:r>
              <a:rPr lang="en-US" dirty="0"/>
              <a:t>    NIST 800-61 r2 (Computer Security Incident Handling Guide)</a:t>
            </a:r>
          </a:p>
          <a:p>
            <a:pPr marL="112850"/>
            <a:r>
              <a:rPr lang="en-US" dirty="0"/>
              <a:t>    PICERL</a:t>
            </a:r>
          </a:p>
          <a:p>
            <a:endParaRPr lang="en-US" sz="1300" dirty="0"/>
          </a:p>
        </p:txBody>
      </p:sp>
      <p:sp>
        <p:nvSpPr>
          <p:cNvPr id="4" name="Slide Number Placeholder 3"/>
          <p:cNvSpPr>
            <a:spLocks noGrp="1"/>
          </p:cNvSpPr>
          <p:nvPr>
            <p:ph type="sldNum" sz="quarter" idx="10"/>
          </p:nvPr>
        </p:nvSpPr>
        <p:spPr/>
        <p:txBody>
          <a:bodyPr/>
          <a:lstStyle/>
          <a:p>
            <a:fld id="{AA6D280D-8141-4FE3-84FA-10127734B4AA}" type="slidenum">
              <a:rPr lang="en-US" smtClean="0"/>
              <a:t>11</a:t>
            </a:fld>
            <a:endParaRPr lang="en-US"/>
          </a:p>
        </p:txBody>
      </p:sp>
    </p:spTree>
    <p:extLst>
      <p:ext uri="{BB962C8B-B14F-4D97-AF65-F5344CB8AC3E}">
        <p14:creationId xmlns:p14="http://schemas.microsoft.com/office/powerpoint/2010/main" val="1550973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6D280D-8141-4FE3-84FA-10127734B4AA}" type="slidenum">
              <a:rPr lang="en-US" smtClean="0"/>
              <a:t>14</a:t>
            </a:fld>
            <a:endParaRPr lang="en-US"/>
          </a:p>
        </p:txBody>
      </p:sp>
    </p:spTree>
    <p:extLst>
      <p:ext uri="{BB962C8B-B14F-4D97-AF65-F5344CB8AC3E}">
        <p14:creationId xmlns:p14="http://schemas.microsoft.com/office/powerpoint/2010/main" val="3288496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middle of an incident is not a great time to wonder if there’s a way to audit your operating system with a command or learn how to create a trustworthy forensic image.</a:t>
            </a:r>
          </a:p>
        </p:txBody>
      </p:sp>
      <p:sp>
        <p:nvSpPr>
          <p:cNvPr id="4" name="Slide Number Placeholder 3"/>
          <p:cNvSpPr>
            <a:spLocks noGrp="1"/>
          </p:cNvSpPr>
          <p:nvPr>
            <p:ph type="sldNum" sz="quarter" idx="10"/>
          </p:nvPr>
        </p:nvSpPr>
        <p:spPr/>
        <p:txBody>
          <a:bodyPr/>
          <a:lstStyle/>
          <a:p>
            <a:fld id="{AA6D280D-8141-4FE3-84FA-10127734B4AA}" type="slidenum">
              <a:rPr lang="en-US" smtClean="0"/>
              <a:t>15</a:t>
            </a:fld>
            <a:endParaRPr lang="en-US"/>
          </a:p>
        </p:txBody>
      </p:sp>
    </p:spTree>
    <p:extLst>
      <p:ext uri="{BB962C8B-B14F-4D97-AF65-F5344CB8AC3E}">
        <p14:creationId xmlns:p14="http://schemas.microsoft.com/office/powerpoint/2010/main" val="1532662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goal of containment is to keep the situation from getting any worse---we really want to stop the bleeding.</a:t>
            </a:r>
          </a:p>
          <a:p>
            <a:endParaRPr lang="en-US" dirty="0"/>
          </a:p>
          <a:p>
            <a:r>
              <a:rPr lang="en-US" dirty="0"/>
              <a:t>We know that there’s a problem.  We know that we need to do something.  But do we know enough about the problem to take action?</a:t>
            </a:r>
          </a:p>
          <a:p>
            <a:endParaRPr lang="en-US" dirty="0"/>
          </a:p>
          <a:p>
            <a:r>
              <a:rPr lang="en-US" dirty="0"/>
              <a:t>We really don’t want to let the attacker know that we are aware of the attack</a:t>
            </a:r>
          </a:p>
          <a:p>
            <a:endParaRPr lang="en-US" dirty="0"/>
          </a:p>
          <a:p>
            <a:r>
              <a:rPr lang="en-US" dirty="0"/>
              <a:t>Short term containment can include moving the system to a separate VLAN or removing the network cable; </a:t>
            </a:r>
          </a:p>
          <a:p>
            <a:endParaRPr lang="en-US" dirty="0"/>
          </a:p>
          <a:p>
            <a:r>
              <a:rPr lang="en-US" dirty="0"/>
              <a:t>Long term containment activities don’t occur until after memory dumps and disk images have been captured.  These activities can included patching, changing credentials, altering the system’s relationships to the rest of the network, applying new rules to firewalls and content filters---the list goes on.  Long term containment is still just a band-aid until we’ve moved to the eradication step</a:t>
            </a:r>
          </a:p>
        </p:txBody>
      </p:sp>
      <p:sp>
        <p:nvSpPr>
          <p:cNvPr id="4" name="Slide Number Placeholder 3"/>
          <p:cNvSpPr>
            <a:spLocks noGrp="1"/>
          </p:cNvSpPr>
          <p:nvPr>
            <p:ph type="sldNum" sz="quarter" idx="10"/>
          </p:nvPr>
        </p:nvSpPr>
        <p:spPr/>
        <p:txBody>
          <a:bodyPr/>
          <a:lstStyle/>
          <a:p>
            <a:fld id="{AA6D280D-8141-4FE3-84FA-10127734B4AA}" type="slidenum">
              <a:rPr lang="en-US" smtClean="0"/>
              <a:t>17</a:t>
            </a:fld>
            <a:endParaRPr lang="en-US"/>
          </a:p>
        </p:txBody>
      </p:sp>
    </p:spTree>
    <p:extLst>
      <p:ext uri="{BB962C8B-B14F-4D97-AF65-F5344CB8AC3E}">
        <p14:creationId xmlns:p14="http://schemas.microsoft.com/office/powerpoint/2010/main" val="3128785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4D52D-1FDE-4523-934A-F39B73A926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F49968-EC61-4835-BCCD-380B08BDF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E20289-2B5B-457A-8193-41766F501558}"/>
              </a:ext>
            </a:extLst>
          </p:cNvPr>
          <p:cNvSpPr>
            <a:spLocks noGrp="1"/>
          </p:cNvSpPr>
          <p:nvPr>
            <p:ph type="dt" sz="half" idx="10"/>
          </p:nvPr>
        </p:nvSpPr>
        <p:spPr/>
        <p:txBody>
          <a:bodyPr/>
          <a:lstStyle/>
          <a:p>
            <a:fld id="{533BCB2B-1AF8-4FC0-8A17-C0E6D40426BF}" type="datetime1">
              <a:rPr lang="en-US" smtClean="0"/>
              <a:t>4/16/2018</a:t>
            </a:fld>
            <a:endParaRPr lang="en-US"/>
          </a:p>
        </p:txBody>
      </p:sp>
      <p:sp>
        <p:nvSpPr>
          <p:cNvPr id="5" name="Footer Placeholder 4">
            <a:extLst>
              <a:ext uri="{FF2B5EF4-FFF2-40B4-BE49-F238E27FC236}">
                <a16:creationId xmlns:a16="http://schemas.microsoft.com/office/drawing/2014/main" id="{800997A5-D51C-4A58-9073-A784E6108B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C6566-742B-4E2B-A991-888232F818A8}"/>
              </a:ext>
            </a:extLst>
          </p:cNvPr>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808935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76010-1200-4A6D-84DD-A71BF0EAA8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E1F6C8-C1DD-43D8-8D79-7EEFBAE7916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2AE012-8137-4022-AD06-B902EFB456B6}"/>
              </a:ext>
            </a:extLst>
          </p:cNvPr>
          <p:cNvSpPr>
            <a:spLocks noGrp="1"/>
          </p:cNvSpPr>
          <p:nvPr>
            <p:ph type="dt" sz="half" idx="10"/>
          </p:nvPr>
        </p:nvSpPr>
        <p:spPr/>
        <p:txBody>
          <a:bodyPr/>
          <a:lstStyle/>
          <a:p>
            <a:fld id="{0D56C92A-CAD7-4B96-8A25-64B92E050815}" type="datetime1">
              <a:rPr lang="en-US" smtClean="0"/>
              <a:t>4/16/2018</a:t>
            </a:fld>
            <a:endParaRPr lang="en-US"/>
          </a:p>
        </p:txBody>
      </p:sp>
      <p:sp>
        <p:nvSpPr>
          <p:cNvPr id="5" name="Footer Placeholder 4">
            <a:extLst>
              <a:ext uri="{FF2B5EF4-FFF2-40B4-BE49-F238E27FC236}">
                <a16:creationId xmlns:a16="http://schemas.microsoft.com/office/drawing/2014/main" id="{33FC47B8-277A-4831-B9A9-C5CC1DC767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587483-2AD4-44F3-A2BE-A72D506063D2}"/>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492286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0E22F2-CE94-434B-B196-1F20B9FC0A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D2ED49-D5C0-4E0A-BBE9-D6F6C63AC2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19A939-32CA-48FB-A15D-880DD2AA1306}"/>
              </a:ext>
            </a:extLst>
          </p:cNvPr>
          <p:cNvSpPr>
            <a:spLocks noGrp="1"/>
          </p:cNvSpPr>
          <p:nvPr>
            <p:ph type="dt" sz="half" idx="10"/>
          </p:nvPr>
        </p:nvSpPr>
        <p:spPr/>
        <p:txBody>
          <a:bodyPr/>
          <a:lstStyle/>
          <a:p>
            <a:fld id="{1E134F62-EA7E-4D70-AF22-BD86757D3155}" type="datetime1">
              <a:rPr lang="en-US" smtClean="0"/>
              <a:t>4/16/2018</a:t>
            </a:fld>
            <a:endParaRPr lang="en-US"/>
          </a:p>
        </p:txBody>
      </p:sp>
      <p:sp>
        <p:nvSpPr>
          <p:cNvPr id="5" name="Footer Placeholder 4">
            <a:extLst>
              <a:ext uri="{FF2B5EF4-FFF2-40B4-BE49-F238E27FC236}">
                <a16:creationId xmlns:a16="http://schemas.microsoft.com/office/drawing/2014/main" id="{69EEA55D-9F22-4738-8816-3115E52290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0F1A36-9FA6-4062-9AD8-453742002CE3}"/>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87483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EC5F8-952F-4AA4-AA30-CAC8A2E5F9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E0DA81-39BD-4696-A82B-D237F2E8B00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CD0437-2E78-4FAD-B97A-8236E9028B72}"/>
              </a:ext>
            </a:extLst>
          </p:cNvPr>
          <p:cNvSpPr>
            <a:spLocks noGrp="1"/>
          </p:cNvSpPr>
          <p:nvPr>
            <p:ph type="dt" sz="half" idx="10"/>
          </p:nvPr>
        </p:nvSpPr>
        <p:spPr/>
        <p:txBody>
          <a:bodyPr/>
          <a:lstStyle/>
          <a:p>
            <a:fld id="{AEF53E84-C9AC-42E6-BCCB-90EC2A56B8E3}" type="datetime1">
              <a:rPr lang="en-US" smtClean="0"/>
              <a:t>4/16/2018</a:t>
            </a:fld>
            <a:endParaRPr lang="en-US"/>
          </a:p>
        </p:txBody>
      </p:sp>
      <p:sp>
        <p:nvSpPr>
          <p:cNvPr id="5" name="Footer Placeholder 4">
            <a:extLst>
              <a:ext uri="{FF2B5EF4-FFF2-40B4-BE49-F238E27FC236}">
                <a16:creationId xmlns:a16="http://schemas.microsoft.com/office/drawing/2014/main" id="{D7F0B581-868E-4A9D-B36F-48BB505C200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B507F45-882E-4581-A6DD-4A9F708EB4D1}"/>
              </a:ext>
            </a:extLst>
          </p:cNvPr>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1802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12701-236A-43C8-9A18-8B9C00E7D6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800FA7-12EB-4304-8CE9-41D75CF53E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832C536-C1B3-4577-B2A3-40AFEE5F7AEA}"/>
              </a:ext>
            </a:extLst>
          </p:cNvPr>
          <p:cNvSpPr>
            <a:spLocks noGrp="1"/>
          </p:cNvSpPr>
          <p:nvPr>
            <p:ph type="dt" sz="half" idx="10"/>
          </p:nvPr>
        </p:nvSpPr>
        <p:spPr/>
        <p:txBody>
          <a:bodyPr/>
          <a:lstStyle/>
          <a:p>
            <a:fld id="{42F3FA8F-E4AE-4BCB-ADE0-9DECA7A16747}" type="datetime1">
              <a:rPr lang="en-US" smtClean="0"/>
              <a:t>4/16/2018</a:t>
            </a:fld>
            <a:endParaRPr lang="en-US"/>
          </a:p>
        </p:txBody>
      </p:sp>
      <p:sp>
        <p:nvSpPr>
          <p:cNvPr id="5" name="Footer Placeholder 4">
            <a:extLst>
              <a:ext uri="{FF2B5EF4-FFF2-40B4-BE49-F238E27FC236}">
                <a16:creationId xmlns:a16="http://schemas.microsoft.com/office/drawing/2014/main" id="{F739D32C-0B14-47FB-AC01-2AF6A3725C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AF782-BC25-49A5-9DD7-12E635FDD2A1}"/>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08793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601C-1435-4D61-9ABB-4F8C2E7500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2C9512-146A-404D-B4C1-6DEDEE616E0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C88102-B9DF-4895-A5C5-75E8F1A1AD3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7FD887-1EDA-4549-92BB-2278E0580644}"/>
              </a:ext>
            </a:extLst>
          </p:cNvPr>
          <p:cNvSpPr>
            <a:spLocks noGrp="1"/>
          </p:cNvSpPr>
          <p:nvPr>
            <p:ph type="dt" sz="half" idx="10"/>
          </p:nvPr>
        </p:nvSpPr>
        <p:spPr/>
        <p:txBody>
          <a:bodyPr/>
          <a:lstStyle/>
          <a:p>
            <a:fld id="{711EA8D5-A1EF-4995-BB5E-D278733DC501}" type="datetime1">
              <a:rPr lang="en-US" smtClean="0"/>
              <a:t>4/16/2018</a:t>
            </a:fld>
            <a:endParaRPr lang="en-US"/>
          </a:p>
        </p:txBody>
      </p:sp>
      <p:sp>
        <p:nvSpPr>
          <p:cNvPr id="6" name="Footer Placeholder 5">
            <a:extLst>
              <a:ext uri="{FF2B5EF4-FFF2-40B4-BE49-F238E27FC236}">
                <a16:creationId xmlns:a16="http://schemas.microsoft.com/office/drawing/2014/main" id="{7374A0B4-59A1-48EE-AD7F-E49C3679D9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488758-17C2-47AF-8A61-6AF1A4CB2C34}"/>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9430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9B8A-B501-4C1A-A177-E81E18E7F9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354A74-5AD3-4DBF-981F-D7C39ED71D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1CE1E8E-3720-4623-A756-BA59A6160C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B49697-8685-4F08-973E-E589B72B48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12AC03-DF7C-45ED-9F9B-8BE65BF7ABE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5D15BF-6C3F-46AC-8282-5C7615A848A8}"/>
              </a:ext>
            </a:extLst>
          </p:cNvPr>
          <p:cNvSpPr>
            <a:spLocks noGrp="1"/>
          </p:cNvSpPr>
          <p:nvPr>
            <p:ph type="dt" sz="half" idx="10"/>
          </p:nvPr>
        </p:nvSpPr>
        <p:spPr/>
        <p:txBody>
          <a:bodyPr/>
          <a:lstStyle/>
          <a:p>
            <a:fld id="{1EA8C313-C41C-438F-9ABA-0F5C940ADB13}" type="datetime1">
              <a:rPr lang="en-US" smtClean="0"/>
              <a:t>4/16/2018</a:t>
            </a:fld>
            <a:endParaRPr lang="en-US"/>
          </a:p>
        </p:txBody>
      </p:sp>
      <p:sp>
        <p:nvSpPr>
          <p:cNvPr id="8" name="Footer Placeholder 7">
            <a:extLst>
              <a:ext uri="{FF2B5EF4-FFF2-40B4-BE49-F238E27FC236}">
                <a16:creationId xmlns:a16="http://schemas.microsoft.com/office/drawing/2014/main" id="{969F9C4A-C81E-414F-8483-8D971D76FA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7E6469-0935-4DDE-8764-0D87F58D511D}"/>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90043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800B0-C7BB-4985-A842-86F8C8A3B6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B72DB9-0581-4D9B-A98C-7A4B18C8CD86}"/>
              </a:ext>
            </a:extLst>
          </p:cNvPr>
          <p:cNvSpPr>
            <a:spLocks noGrp="1"/>
          </p:cNvSpPr>
          <p:nvPr>
            <p:ph type="dt" sz="half" idx="10"/>
          </p:nvPr>
        </p:nvSpPr>
        <p:spPr/>
        <p:txBody>
          <a:bodyPr/>
          <a:lstStyle/>
          <a:p>
            <a:fld id="{BCD7CAB1-3B26-4557-B57F-DA3E294B9278}" type="datetime1">
              <a:rPr lang="en-US" smtClean="0"/>
              <a:t>4/16/2018</a:t>
            </a:fld>
            <a:endParaRPr lang="en-US"/>
          </a:p>
        </p:txBody>
      </p:sp>
      <p:sp>
        <p:nvSpPr>
          <p:cNvPr id="4" name="Footer Placeholder 3">
            <a:extLst>
              <a:ext uri="{FF2B5EF4-FFF2-40B4-BE49-F238E27FC236}">
                <a16:creationId xmlns:a16="http://schemas.microsoft.com/office/drawing/2014/main" id="{577FB6C8-3FDB-4974-9743-5CE8788BAF5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CEAB1B3-C9BD-4E55-990B-938FE529BF14}"/>
              </a:ext>
            </a:extLst>
          </p:cNvPr>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051029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5AE4D3-BB67-4963-86CC-FA133CDE2E73}"/>
              </a:ext>
            </a:extLst>
          </p:cNvPr>
          <p:cNvSpPr>
            <a:spLocks noGrp="1"/>
          </p:cNvSpPr>
          <p:nvPr>
            <p:ph type="dt" sz="half" idx="10"/>
          </p:nvPr>
        </p:nvSpPr>
        <p:spPr/>
        <p:txBody>
          <a:bodyPr/>
          <a:lstStyle/>
          <a:p>
            <a:fld id="{42F941E0-B930-4E4F-B101-1077B3800E20}" type="datetime1">
              <a:rPr lang="en-US" smtClean="0"/>
              <a:t>4/16/2018</a:t>
            </a:fld>
            <a:endParaRPr lang="en-US"/>
          </a:p>
        </p:txBody>
      </p:sp>
      <p:sp>
        <p:nvSpPr>
          <p:cNvPr id="3" name="Footer Placeholder 2">
            <a:extLst>
              <a:ext uri="{FF2B5EF4-FFF2-40B4-BE49-F238E27FC236}">
                <a16:creationId xmlns:a16="http://schemas.microsoft.com/office/drawing/2014/main" id="{89A82CA4-2C11-4E11-91BA-78E4D5271B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9C0AD-D92A-473C-BDBA-88B1D3F23439}"/>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6520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24498-3861-45F1-893C-EBE9DE58A4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B4D18A-F711-4B61-A7CD-E410703DDC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1E0E6F-5BCE-46BF-B0F8-BAF9F92759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A8CEF5-5615-414A-AB3D-99D6287B6F88}"/>
              </a:ext>
            </a:extLst>
          </p:cNvPr>
          <p:cNvSpPr>
            <a:spLocks noGrp="1"/>
          </p:cNvSpPr>
          <p:nvPr>
            <p:ph type="dt" sz="half" idx="10"/>
          </p:nvPr>
        </p:nvSpPr>
        <p:spPr/>
        <p:txBody>
          <a:bodyPr/>
          <a:lstStyle/>
          <a:p>
            <a:fld id="{B1540AC2-8591-468F-9A21-0A84DF454DEF}" type="datetime1">
              <a:rPr lang="en-US" smtClean="0"/>
              <a:t>4/16/2018</a:t>
            </a:fld>
            <a:endParaRPr lang="en-US"/>
          </a:p>
        </p:txBody>
      </p:sp>
      <p:sp>
        <p:nvSpPr>
          <p:cNvPr id="6" name="Footer Placeholder 5">
            <a:extLst>
              <a:ext uri="{FF2B5EF4-FFF2-40B4-BE49-F238E27FC236}">
                <a16:creationId xmlns:a16="http://schemas.microsoft.com/office/drawing/2014/main" id="{C6D24E78-75B0-4E2B-8F4D-15932B3A6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BEDBE5-5F53-4F3C-8540-32AEA1A096FA}"/>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384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6AFDE-7A41-4E13-867A-40E9019339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EB1A28-9B6A-40C2-907E-C930A4600B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6AF3AE-FAD8-4205-8219-DDC3BC46A8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74C196-1265-4CA2-93AA-FE3475C7C25B}"/>
              </a:ext>
            </a:extLst>
          </p:cNvPr>
          <p:cNvSpPr>
            <a:spLocks noGrp="1"/>
          </p:cNvSpPr>
          <p:nvPr>
            <p:ph type="dt" sz="half" idx="10"/>
          </p:nvPr>
        </p:nvSpPr>
        <p:spPr/>
        <p:txBody>
          <a:bodyPr/>
          <a:lstStyle/>
          <a:p>
            <a:fld id="{BECA9968-A8E7-4C22-B7AC-58FCBCCC98E9}" type="datetime1">
              <a:rPr lang="en-US" smtClean="0"/>
              <a:t>4/16/2018</a:t>
            </a:fld>
            <a:endParaRPr lang="en-US"/>
          </a:p>
        </p:txBody>
      </p:sp>
      <p:sp>
        <p:nvSpPr>
          <p:cNvPr id="6" name="Footer Placeholder 5">
            <a:extLst>
              <a:ext uri="{FF2B5EF4-FFF2-40B4-BE49-F238E27FC236}">
                <a16:creationId xmlns:a16="http://schemas.microsoft.com/office/drawing/2014/main" id="{55109235-8E20-4C73-AA16-5B3BDEF36E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8F9464-5FF0-4B4C-9980-E9C7EEBD7376}"/>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80120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B3814E-BC4C-436E-90F7-1D2D2479BA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6A20D7-E4AA-4AD6-8A18-208062B652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EF677D-5FC1-47F1-8DBD-1B567DB085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9D9E8-B0FF-4E40-8A65-1C1B44D4BA58}" type="datetime1">
              <a:rPr lang="en-US" smtClean="0"/>
              <a:t>4/16/2018</a:t>
            </a:fld>
            <a:endParaRPr lang="en-US"/>
          </a:p>
        </p:txBody>
      </p:sp>
      <p:sp>
        <p:nvSpPr>
          <p:cNvPr id="5" name="Footer Placeholder 4">
            <a:extLst>
              <a:ext uri="{FF2B5EF4-FFF2-40B4-BE49-F238E27FC236}">
                <a16:creationId xmlns:a16="http://schemas.microsoft.com/office/drawing/2014/main" id="{218D498B-7538-4520-B28E-1AC44B0DC7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F3AA0DB-469D-4A42-87C5-0D2CD9BC1C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4767757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384" userDrawn="1">
          <p15:clr>
            <a:srgbClr val="F26B43"/>
          </p15:clr>
        </p15:guide>
        <p15:guide id="4" orient="horz" pos="393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ans.org/security-resources/poster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2.ed.gov/fund/contract/about/acs/acshbocio01.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lmgtfy.com/?q=incident+response+plan" TargetMode="External"/><Relationship Id="rId5" Type="http://schemas.openxmlformats.org/officeDocument/2006/relationships/hyperlink" Target="https://www.epa.gov/sites/production/files/2016-01/documents/cio_2150-p-08.2.pdf" TargetMode="External"/><Relationship Id="rId4" Type="http://schemas.openxmlformats.org/officeDocument/2006/relationships/hyperlink" Target="https://www.cmu.edu/iso/governance/procedures/docs/incidentresponseplan.pdf"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fabiusmaximus.com/2012/09/22/geopolitics-america-43463/"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cisecurity.org/controls/"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t>Incident Response</a:t>
            </a:r>
          </a:p>
        </p:txBody>
      </p:sp>
      <p:sp>
        <p:nvSpPr>
          <p:cNvPr id="3" name="Subtitle 2"/>
          <p:cNvSpPr>
            <a:spLocks noGrp="1"/>
          </p:cNvSpPr>
          <p:nvPr>
            <p:ph type="subTitle" idx="1"/>
          </p:nvPr>
        </p:nvSpPr>
        <p:spPr>
          <a:xfrm>
            <a:off x="1524000" y="3602038"/>
            <a:ext cx="9144000" cy="1655762"/>
          </a:xfrm>
        </p:spPr>
        <p:txBody>
          <a:bodyPr>
            <a:normAutofit fontScale="92500" lnSpcReduction="20000"/>
          </a:bodyPr>
          <a:lstStyle/>
          <a:p>
            <a:r>
              <a:rPr lang="en-US" sz="2800" b="1" i="1" dirty="0"/>
              <a:t>Prior Planning Prevents Poor Performance</a:t>
            </a:r>
          </a:p>
          <a:p>
            <a:endParaRPr lang="en-US" sz="2800" dirty="0"/>
          </a:p>
          <a:p>
            <a:r>
              <a:rPr lang="en-US" sz="2800" i="1" dirty="0">
                <a:solidFill>
                  <a:schemeClr val="tx1"/>
                </a:solidFill>
              </a:rPr>
              <a:t>Crystal Rice</a:t>
            </a:r>
          </a:p>
          <a:p>
            <a:r>
              <a:rPr lang="en-US" sz="2800" i="1" dirty="0">
                <a:solidFill>
                  <a:schemeClr val="tx1"/>
                </a:solidFill>
              </a:rPr>
              <a:t>EC InfoSec – April 23, 2018</a:t>
            </a:r>
          </a:p>
        </p:txBody>
      </p:sp>
    </p:spTree>
    <p:extLst>
      <p:ext uri="{BB962C8B-B14F-4D97-AF65-F5344CB8AC3E}">
        <p14:creationId xmlns:p14="http://schemas.microsoft.com/office/powerpoint/2010/main" val="149766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31910-93CB-40B9-B1C5-2F0709498CDD}"/>
              </a:ext>
            </a:extLst>
          </p:cNvPr>
          <p:cNvSpPr>
            <a:spLocks noGrp="1"/>
          </p:cNvSpPr>
          <p:nvPr>
            <p:ph type="title"/>
          </p:nvPr>
        </p:nvSpPr>
        <p:spPr>
          <a:xfrm>
            <a:off x="593725" y="1162050"/>
            <a:ext cx="11004550" cy="1133475"/>
          </a:xfrm>
        </p:spPr>
        <p:txBody>
          <a:bodyPr/>
          <a:lstStyle/>
          <a:p>
            <a:r>
              <a:rPr lang="en-US" b="0" dirty="0">
                <a:ln w="0"/>
                <a:effectLst>
                  <a:outerShdw blurRad="38100" dist="19050" dir="2700000" algn="tl" rotWithShape="0">
                    <a:schemeClr val="dk1">
                      <a:alpha val="40000"/>
                    </a:schemeClr>
                  </a:outerShdw>
                </a:effectLst>
              </a:rPr>
              <a:t>What’s an Incident Response Plan?</a:t>
            </a:r>
          </a:p>
        </p:txBody>
      </p:sp>
    </p:spTree>
    <p:extLst>
      <p:ext uri="{BB962C8B-B14F-4D97-AF65-F5344CB8AC3E}">
        <p14:creationId xmlns:p14="http://schemas.microsoft.com/office/powerpoint/2010/main" val="2224776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9B4608-60FE-4F3C-B124-B88D3F328BA2}"/>
              </a:ext>
            </a:extLst>
          </p:cNvPr>
          <p:cNvSpPr>
            <a:spLocks noGrp="1"/>
          </p:cNvSpPr>
          <p:nvPr>
            <p:ph type="title"/>
          </p:nvPr>
        </p:nvSpPr>
        <p:spPr/>
        <p:txBody>
          <a:bodyPr>
            <a:normAutofit/>
          </a:bodyPr>
          <a:lstStyle/>
          <a:p>
            <a:r>
              <a:rPr lang="en-US" b="1" dirty="0">
                <a:solidFill>
                  <a:srgbClr val="002060"/>
                </a:solidFill>
              </a:rPr>
              <a:t>What is an Incident Response Plan?</a:t>
            </a:r>
          </a:p>
        </p:txBody>
      </p:sp>
      <p:sp>
        <p:nvSpPr>
          <p:cNvPr id="3" name="Content Placeholder 2">
            <a:extLst>
              <a:ext uri="{FF2B5EF4-FFF2-40B4-BE49-F238E27FC236}">
                <a16:creationId xmlns:a16="http://schemas.microsoft.com/office/drawing/2014/main" id="{7263FC58-0029-461B-B21F-B5C65792CDB1}"/>
              </a:ext>
            </a:extLst>
          </p:cNvPr>
          <p:cNvSpPr>
            <a:spLocks noGrp="1"/>
          </p:cNvSpPr>
          <p:nvPr>
            <p:ph idx="1"/>
          </p:nvPr>
        </p:nvSpPr>
        <p:spPr>
          <a:xfrm>
            <a:off x="609600" y="1888073"/>
            <a:ext cx="10972800" cy="4325112"/>
          </a:xfrm>
        </p:spPr>
        <p:txBody>
          <a:bodyPr/>
          <a:lstStyle/>
          <a:p>
            <a:pPr marL="109728" indent="0">
              <a:buNone/>
            </a:pPr>
            <a:r>
              <a:rPr lang="en-US" sz="3600" b="1" dirty="0"/>
              <a:t>Definition:</a:t>
            </a:r>
          </a:p>
          <a:p>
            <a:pPr marL="109728" indent="0">
              <a:buNone/>
            </a:pPr>
            <a:r>
              <a:rPr lang="en-US" sz="4000" dirty="0"/>
              <a:t>     An incident response plan is an action plan for handling the use of computer systems and networks in ways contrary to their purpose. For example:  cyber intrusions, malware, cyber-theft, denial of service, insider threat, etc.</a:t>
            </a:r>
          </a:p>
          <a:p>
            <a:pPr marL="109728" indent="0">
              <a:buNone/>
            </a:pPr>
            <a:endParaRPr lang="en-US" dirty="0"/>
          </a:p>
        </p:txBody>
      </p:sp>
    </p:spTree>
    <p:extLst>
      <p:ext uri="{BB962C8B-B14F-4D97-AF65-F5344CB8AC3E}">
        <p14:creationId xmlns:p14="http://schemas.microsoft.com/office/powerpoint/2010/main" val="335708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25424C-D838-4F72-BB3C-E39D2FC19688}"/>
              </a:ext>
            </a:extLst>
          </p:cNvPr>
          <p:cNvSpPr>
            <a:spLocks noGrp="1"/>
          </p:cNvSpPr>
          <p:nvPr>
            <p:ph type="title"/>
          </p:nvPr>
        </p:nvSpPr>
        <p:spPr/>
        <p:txBody>
          <a:bodyPr/>
          <a:lstStyle/>
          <a:p>
            <a:r>
              <a:rPr lang="en-US" b="1" dirty="0"/>
              <a:t>Some important things to know:</a:t>
            </a:r>
          </a:p>
        </p:txBody>
      </p:sp>
      <p:sp>
        <p:nvSpPr>
          <p:cNvPr id="3" name="Content Placeholder 2">
            <a:extLst>
              <a:ext uri="{FF2B5EF4-FFF2-40B4-BE49-F238E27FC236}">
                <a16:creationId xmlns:a16="http://schemas.microsoft.com/office/drawing/2014/main" id="{3B8066A9-AE4F-41F6-9BDD-ED554D9DFE1B}"/>
              </a:ext>
            </a:extLst>
          </p:cNvPr>
          <p:cNvSpPr>
            <a:spLocks noGrp="1"/>
          </p:cNvSpPr>
          <p:nvPr>
            <p:ph idx="1"/>
          </p:nvPr>
        </p:nvSpPr>
        <p:spPr/>
        <p:txBody>
          <a:bodyPr>
            <a:normAutofit/>
          </a:bodyPr>
          <a:lstStyle/>
          <a:p>
            <a:r>
              <a:rPr lang="en-US" sz="3600" dirty="0"/>
              <a:t>An Incident Response Plan cannot cover every possible scenario</a:t>
            </a:r>
          </a:p>
          <a:p>
            <a:r>
              <a:rPr lang="en-US" sz="3600" dirty="0"/>
              <a:t>There are new threat vectors and attack methods every day (and all day long)</a:t>
            </a:r>
          </a:p>
          <a:p>
            <a:r>
              <a:rPr lang="en-US" sz="3600" dirty="0"/>
              <a:t>Just when you thought you knew everything…someone will be happy to point out that you don’t</a:t>
            </a:r>
          </a:p>
        </p:txBody>
      </p:sp>
    </p:spTree>
    <p:extLst>
      <p:ext uri="{BB962C8B-B14F-4D97-AF65-F5344CB8AC3E}">
        <p14:creationId xmlns:p14="http://schemas.microsoft.com/office/powerpoint/2010/main" val="4155261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31910-93CB-40B9-B1C5-2F0709498CDD}"/>
              </a:ext>
            </a:extLst>
          </p:cNvPr>
          <p:cNvSpPr>
            <a:spLocks noGrp="1"/>
          </p:cNvSpPr>
          <p:nvPr>
            <p:ph type="title"/>
          </p:nvPr>
        </p:nvSpPr>
        <p:spPr>
          <a:xfrm>
            <a:off x="838200" y="723900"/>
            <a:ext cx="10515600" cy="1133475"/>
          </a:xfrm>
        </p:spPr>
        <p:txBody>
          <a:bodyPr/>
          <a:lstStyle/>
          <a:p>
            <a:r>
              <a:rPr lang="en-US" sz="4000" b="1" dirty="0">
                <a:ln w="0"/>
                <a:effectLst>
                  <a:outerShdw blurRad="38100" dist="19050" dir="2700000" algn="tl" rotWithShape="0">
                    <a:schemeClr val="dk1">
                      <a:alpha val="40000"/>
                    </a:schemeClr>
                  </a:outerShdw>
                </a:effectLst>
              </a:rPr>
              <a:t>Prior Planning Prevents Poor Performance</a:t>
            </a:r>
          </a:p>
        </p:txBody>
      </p:sp>
    </p:spTree>
    <p:extLst>
      <p:ext uri="{BB962C8B-B14F-4D97-AF65-F5344CB8AC3E}">
        <p14:creationId xmlns:p14="http://schemas.microsoft.com/office/powerpoint/2010/main" val="783564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6F30EA-7C58-4D05-AAC9-BF24110EB45A}"/>
              </a:ext>
            </a:extLst>
          </p:cNvPr>
          <p:cNvSpPr>
            <a:spLocks noGrp="1"/>
          </p:cNvSpPr>
          <p:nvPr>
            <p:ph type="title"/>
          </p:nvPr>
        </p:nvSpPr>
        <p:spPr>
          <a:xfrm>
            <a:off x="609600" y="587307"/>
            <a:ext cx="10972800" cy="1066800"/>
          </a:xfrm>
        </p:spPr>
        <p:txBody>
          <a:bodyPr>
            <a:normAutofit/>
          </a:bodyPr>
          <a:lstStyle/>
          <a:p>
            <a:r>
              <a:rPr lang="en-US" b="1" dirty="0">
                <a:solidFill>
                  <a:srgbClr val="002060"/>
                </a:solidFill>
              </a:rPr>
              <a:t>PICERL – The 6 stages of Incident Handling</a:t>
            </a:r>
          </a:p>
        </p:txBody>
      </p:sp>
      <p:pic>
        <p:nvPicPr>
          <p:cNvPr id="6" name="Picture 5">
            <a:extLst>
              <a:ext uri="{FF2B5EF4-FFF2-40B4-BE49-F238E27FC236}">
                <a16:creationId xmlns:a16="http://schemas.microsoft.com/office/drawing/2014/main" id="{A49F4CA6-D7C6-48D1-860A-529B6FDE00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4925" y="1795513"/>
            <a:ext cx="9582150" cy="4475180"/>
          </a:xfrm>
          <a:prstGeom prst="rect">
            <a:avLst/>
          </a:prstGeom>
        </p:spPr>
      </p:pic>
    </p:spTree>
    <p:extLst>
      <p:ext uri="{BB962C8B-B14F-4D97-AF65-F5344CB8AC3E}">
        <p14:creationId xmlns:p14="http://schemas.microsoft.com/office/powerpoint/2010/main" val="48067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A7C3A2-6D4A-41ED-AD26-EDFB12E66EFF}"/>
              </a:ext>
            </a:extLst>
          </p:cNvPr>
          <p:cNvSpPr>
            <a:spLocks noGrp="1"/>
          </p:cNvSpPr>
          <p:nvPr>
            <p:ph type="title"/>
          </p:nvPr>
        </p:nvSpPr>
        <p:spPr>
          <a:xfrm>
            <a:off x="838200" y="365125"/>
            <a:ext cx="10515600" cy="930275"/>
          </a:xfrm>
        </p:spPr>
        <p:txBody>
          <a:bodyPr/>
          <a:lstStyle/>
          <a:p>
            <a:r>
              <a:rPr lang="en-US" b="1" dirty="0">
                <a:solidFill>
                  <a:srgbClr val="002060"/>
                </a:solidFill>
              </a:rPr>
              <a:t>Preparation</a:t>
            </a:r>
          </a:p>
        </p:txBody>
      </p:sp>
      <p:sp>
        <p:nvSpPr>
          <p:cNvPr id="3" name="Content Placeholder 2">
            <a:extLst>
              <a:ext uri="{FF2B5EF4-FFF2-40B4-BE49-F238E27FC236}">
                <a16:creationId xmlns:a16="http://schemas.microsoft.com/office/drawing/2014/main" id="{7042FEDA-50E0-441A-AAD7-DFAAEC2C3181}"/>
              </a:ext>
            </a:extLst>
          </p:cNvPr>
          <p:cNvSpPr>
            <a:spLocks noGrp="1"/>
          </p:cNvSpPr>
          <p:nvPr>
            <p:ph idx="1"/>
          </p:nvPr>
        </p:nvSpPr>
        <p:spPr/>
        <p:txBody>
          <a:bodyPr>
            <a:normAutofit/>
          </a:bodyPr>
          <a:lstStyle/>
          <a:p>
            <a:r>
              <a:rPr lang="en-US" sz="4000" dirty="0"/>
              <a:t>The goal of preparation is to get the team ready </a:t>
            </a:r>
          </a:p>
          <a:p>
            <a:pPr lvl="1"/>
            <a:r>
              <a:rPr lang="en-US" sz="4000" dirty="0"/>
              <a:t>People, Policy, Data</a:t>
            </a:r>
          </a:p>
          <a:p>
            <a:pPr lvl="1"/>
            <a:r>
              <a:rPr lang="en-US" sz="4000" dirty="0"/>
              <a:t>Software/Hardware</a:t>
            </a:r>
          </a:p>
          <a:p>
            <a:pPr lvl="1"/>
            <a:r>
              <a:rPr lang="en-US" sz="4000" dirty="0"/>
              <a:t>Communications</a:t>
            </a:r>
          </a:p>
          <a:p>
            <a:pPr lvl="1"/>
            <a:r>
              <a:rPr lang="en-US" sz="4000" dirty="0"/>
              <a:t>Supplies</a:t>
            </a:r>
          </a:p>
          <a:p>
            <a:pPr lvl="1"/>
            <a:r>
              <a:rPr lang="en-US" sz="4000" dirty="0"/>
              <a:t>And so much more…</a:t>
            </a:r>
          </a:p>
        </p:txBody>
      </p:sp>
    </p:spTree>
    <p:extLst>
      <p:ext uri="{BB962C8B-B14F-4D97-AF65-F5344CB8AC3E}">
        <p14:creationId xmlns:p14="http://schemas.microsoft.com/office/powerpoint/2010/main" val="2609486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655A65-1435-4D71-91EC-514B949D5BE8}"/>
              </a:ext>
            </a:extLst>
          </p:cNvPr>
          <p:cNvSpPr>
            <a:spLocks noGrp="1"/>
          </p:cNvSpPr>
          <p:nvPr>
            <p:ph type="title"/>
          </p:nvPr>
        </p:nvSpPr>
        <p:spPr/>
        <p:txBody>
          <a:bodyPr/>
          <a:lstStyle/>
          <a:p>
            <a:r>
              <a:rPr lang="en-US" b="1" dirty="0">
                <a:solidFill>
                  <a:srgbClr val="002060"/>
                </a:solidFill>
              </a:rPr>
              <a:t>Identification</a:t>
            </a:r>
          </a:p>
        </p:txBody>
      </p:sp>
      <p:sp>
        <p:nvSpPr>
          <p:cNvPr id="3" name="Content Placeholder 2">
            <a:extLst>
              <a:ext uri="{FF2B5EF4-FFF2-40B4-BE49-F238E27FC236}">
                <a16:creationId xmlns:a16="http://schemas.microsoft.com/office/drawing/2014/main" id="{C4B750CA-2F91-40BC-9727-0B42364DFFAC}"/>
              </a:ext>
            </a:extLst>
          </p:cNvPr>
          <p:cNvSpPr>
            <a:spLocks noGrp="1"/>
          </p:cNvSpPr>
          <p:nvPr>
            <p:ph idx="1"/>
          </p:nvPr>
        </p:nvSpPr>
        <p:spPr/>
        <p:txBody>
          <a:bodyPr vert="horz" anchor="t">
            <a:normAutofit fontScale="92500" lnSpcReduction="20000"/>
          </a:bodyPr>
          <a:lstStyle/>
          <a:p>
            <a:pPr marL="109220" indent="0">
              <a:buNone/>
            </a:pPr>
            <a:endParaRPr lang="en-US" dirty="0"/>
          </a:p>
          <a:p>
            <a:pPr indent="-255905"/>
            <a:endParaRPr lang="en-US" dirty="0"/>
          </a:p>
          <a:p>
            <a:pPr indent="-255905"/>
            <a:endParaRPr lang="en-US" dirty="0"/>
          </a:p>
          <a:p>
            <a:pPr indent="-255905"/>
            <a:r>
              <a:rPr lang="en-US" sz="3500" dirty="0"/>
              <a:t>Network Perimeter (firewalls, routers, IDS, IPS, DMZ systems)</a:t>
            </a:r>
          </a:p>
          <a:p>
            <a:pPr indent="-255905"/>
            <a:r>
              <a:rPr lang="en-US" sz="3500" dirty="0"/>
              <a:t>Host Perimeter (host-based firewall/IPS)</a:t>
            </a:r>
          </a:p>
          <a:p>
            <a:pPr indent="-255905"/>
            <a:r>
              <a:rPr lang="en-US" sz="3500" dirty="0"/>
              <a:t>System-level (antivirus, endpoint DLP, file integrity anomalies)</a:t>
            </a:r>
          </a:p>
          <a:p>
            <a:pPr indent="-255905"/>
            <a:r>
              <a:rPr lang="en-US" sz="3500" dirty="0"/>
              <a:t>Application-level (web app, app server, cloud service)</a:t>
            </a:r>
          </a:p>
          <a:p>
            <a:pPr indent="-255905"/>
            <a:endParaRPr lang="en-US" dirty="0"/>
          </a:p>
          <a:p>
            <a:pPr marL="109220" indent="0">
              <a:buNone/>
            </a:pPr>
            <a:r>
              <a:rPr lang="en-US" sz="3200" dirty="0">
                <a:solidFill>
                  <a:srgbClr val="002060"/>
                </a:solidFill>
                <a:hlinkClick r:id="rId2"/>
              </a:rPr>
              <a:t>Security Posters</a:t>
            </a:r>
            <a:r>
              <a:rPr lang="en-US" sz="3200" dirty="0">
                <a:solidFill>
                  <a:srgbClr val="002060"/>
                </a:solidFill>
              </a:rPr>
              <a:t> </a:t>
            </a:r>
          </a:p>
        </p:txBody>
      </p:sp>
      <p:pic>
        <p:nvPicPr>
          <p:cNvPr id="5" name="Picture 4">
            <a:extLst>
              <a:ext uri="{FF2B5EF4-FFF2-40B4-BE49-F238E27FC236}">
                <a16:creationId xmlns:a16="http://schemas.microsoft.com/office/drawing/2014/main" id="{7A77CF85-A72B-42D4-93E0-2A1AFE8F7ABF}"/>
              </a:ext>
            </a:extLst>
          </p:cNvPr>
          <p:cNvPicPr>
            <a:picLocks noChangeAspect="1"/>
          </p:cNvPicPr>
          <p:nvPr/>
        </p:nvPicPr>
        <p:blipFill>
          <a:blip r:embed="rId3"/>
          <a:stretch>
            <a:fillRect/>
          </a:stretch>
        </p:blipFill>
        <p:spPr>
          <a:xfrm>
            <a:off x="838200" y="1314450"/>
            <a:ext cx="10239375" cy="1485900"/>
          </a:xfrm>
          <a:prstGeom prst="rect">
            <a:avLst/>
          </a:prstGeom>
        </p:spPr>
      </p:pic>
    </p:spTree>
    <p:extLst>
      <p:ext uri="{BB962C8B-B14F-4D97-AF65-F5344CB8AC3E}">
        <p14:creationId xmlns:p14="http://schemas.microsoft.com/office/powerpoint/2010/main" val="36526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F9382B-616C-4194-9BF2-4C33BC3AE903}"/>
              </a:ext>
            </a:extLst>
          </p:cNvPr>
          <p:cNvSpPr>
            <a:spLocks noGrp="1"/>
          </p:cNvSpPr>
          <p:nvPr>
            <p:ph type="title"/>
          </p:nvPr>
        </p:nvSpPr>
        <p:spPr/>
        <p:txBody>
          <a:bodyPr/>
          <a:lstStyle/>
          <a:p>
            <a:r>
              <a:rPr lang="en-US" b="1" dirty="0">
                <a:solidFill>
                  <a:srgbClr val="002060"/>
                </a:solidFill>
              </a:rPr>
              <a:t>Containment</a:t>
            </a:r>
          </a:p>
        </p:txBody>
      </p:sp>
      <p:sp>
        <p:nvSpPr>
          <p:cNvPr id="3" name="Content Placeholder 2">
            <a:extLst>
              <a:ext uri="{FF2B5EF4-FFF2-40B4-BE49-F238E27FC236}">
                <a16:creationId xmlns:a16="http://schemas.microsoft.com/office/drawing/2014/main" id="{DEB67E04-80DA-48F2-831A-9B208EC58EE4}"/>
              </a:ext>
            </a:extLst>
          </p:cNvPr>
          <p:cNvSpPr>
            <a:spLocks noGrp="1"/>
          </p:cNvSpPr>
          <p:nvPr>
            <p:ph idx="1"/>
          </p:nvPr>
        </p:nvSpPr>
        <p:spPr/>
        <p:txBody>
          <a:bodyPr/>
          <a:lstStyle/>
          <a:p>
            <a:r>
              <a:rPr lang="en-US" dirty="0"/>
              <a:t>The goal of containment:  to keep the situation from getting any worse</a:t>
            </a:r>
          </a:p>
          <a:p>
            <a:r>
              <a:rPr lang="en-US" dirty="0"/>
              <a:t>Always do a thorough review of the situation prior to changing anything</a:t>
            </a:r>
          </a:p>
          <a:p>
            <a:r>
              <a:rPr lang="en-US" dirty="0"/>
              <a:t>Do whatever you can to keep the evidence intact/unaltered (memory dump &amp; disk imaging are key)</a:t>
            </a:r>
          </a:p>
          <a:p>
            <a:r>
              <a:rPr lang="en-US" dirty="0"/>
              <a:t>Remember that there are short-term and long-term options in the containment stage</a:t>
            </a:r>
          </a:p>
        </p:txBody>
      </p:sp>
    </p:spTree>
    <p:extLst>
      <p:ext uri="{BB962C8B-B14F-4D97-AF65-F5344CB8AC3E}">
        <p14:creationId xmlns:p14="http://schemas.microsoft.com/office/powerpoint/2010/main" val="110451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22DD0F-27E3-4428-9E9C-61CD3F9D42FB}"/>
              </a:ext>
            </a:extLst>
          </p:cNvPr>
          <p:cNvSpPr>
            <a:spLocks noGrp="1"/>
          </p:cNvSpPr>
          <p:nvPr>
            <p:ph type="title"/>
          </p:nvPr>
        </p:nvSpPr>
        <p:spPr/>
        <p:txBody>
          <a:bodyPr/>
          <a:lstStyle/>
          <a:p>
            <a:r>
              <a:rPr lang="en-US" b="1" dirty="0">
                <a:solidFill>
                  <a:srgbClr val="002060"/>
                </a:solidFill>
              </a:rPr>
              <a:t>Eradication</a:t>
            </a:r>
          </a:p>
        </p:txBody>
      </p:sp>
      <p:sp>
        <p:nvSpPr>
          <p:cNvPr id="3" name="Content Placeholder 2">
            <a:extLst>
              <a:ext uri="{FF2B5EF4-FFF2-40B4-BE49-F238E27FC236}">
                <a16:creationId xmlns:a16="http://schemas.microsoft.com/office/drawing/2014/main" id="{1D355976-D282-4E29-926E-6417D81ED0BD}"/>
              </a:ext>
            </a:extLst>
          </p:cNvPr>
          <p:cNvSpPr>
            <a:spLocks noGrp="1"/>
          </p:cNvSpPr>
          <p:nvPr>
            <p:ph idx="1"/>
          </p:nvPr>
        </p:nvSpPr>
        <p:spPr/>
        <p:txBody>
          <a:bodyPr>
            <a:normAutofit/>
          </a:bodyPr>
          <a:lstStyle/>
          <a:p>
            <a:r>
              <a:rPr lang="en-US" sz="3600" dirty="0"/>
              <a:t>The goals of eradication are:</a:t>
            </a:r>
          </a:p>
          <a:p>
            <a:pPr lvl="1"/>
            <a:r>
              <a:rPr lang="en-US" sz="3600" dirty="0"/>
              <a:t>To remove the attacker’s ‘artifacts’ from the system,</a:t>
            </a:r>
          </a:p>
          <a:p>
            <a:pPr lvl="1"/>
            <a:r>
              <a:rPr lang="en-US" sz="3600" dirty="0"/>
              <a:t>To determine the cause and symptoms of the incident,</a:t>
            </a:r>
          </a:p>
          <a:p>
            <a:pPr lvl="1"/>
            <a:r>
              <a:rPr lang="en-US" sz="3600" dirty="0"/>
              <a:t>To improve your defenses to prevent the incident from occurring again.</a:t>
            </a:r>
          </a:p>
        </p:txBody>
      </p:sp>
    </p:spTree>
    <p:extLst>
      <p:ext uri="{BB962C8B-B14F-4D97-AF65-F5344CB8AC3E}">
        <p14:creationId xmlns:p14="http://schemas.microsoft.com/office/powerpoint/2010/main" val="848539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1F6A02-8817-4C76-B45E-EC05F5616D5D}"/>
              </a:ext>
            </a:extLst>
          </p:cNvPr>
          <p:cNvSpPr>
            <a:spLocks noGrp="1"/>
          </p:cNvSpPr>
          <p:nvPr>
            <p:ph type="title"/>
          </p:nvPr>
        </p:nvSpPr>
        <p:spPr/>
        <p:txBody>
          <a:bodyPr/>
          <a:lstStyle/>
          <a:p>
            <a:r>
              <a:rPr lang="en-US" b="1" dirty="0">
                <a:solidFill>
                  <a:srgbClr val="002060"/>
                </a:solidFill>
              </a:rPr>
              <a:t>Recovery</a:t>
            </a:r>
          </a:p>
        </p:txBody>
      </p:sp>
      <p:sp>
        <p:nvSpPr>
          <p:cNvPr id="3" name="Content Placeholder 2">
            <a:extLst>
              <a:ext uri="{FF2B5EF4-FFF2-40B4-BE49-F238E27FC236}">
                <a16:creationId xmlns:a16="http://schemas.microsoft.com/office/drawing/2014/main" id="{636E5D96-C20B-4119-9E02-B70EEC994021}"/>
              </a:ext>
            </a:extLst>
          </p:cNvPr>
          <p:cNvSpPr>
            <a:spLocks noGrp="1"/>
          </p:cNvSpPr>
          <p:nvPr>
            <p:ph idx="1"/>
          </p:nvPr>
        </p:nvSpPr>
        <p:spPr/>
        <p:txBody>
          <a:bodyPr>
            <a:normAutofit/>
          </a:bodyPr>
          <a:lstStyle/>
          <a:p>
            <a:r>
              <a:rPr lang="en-US" sz="3600" dirty="0"/>
              <a:t>The goal of the recovery phase is to get the system safely put back to work</a:t>
            </a:r>
          </a:p>
          <a:p>
            <a:r>
              <a:rPr lang="en-US" sz="3600" dirty="0"/>
              <a:t>The system must be validated</a:t>
            </a:r>
          </a:p>
          <a:p>
            <a:r>
              <a:rPr lang="en-US" sz="3600" dirty="0"/>
              <a:t>The system must be monitored</a:t>
            </a:r>
          </a:p>
        </p:txBody>
      </p:sp>
    </p:spTree>
    <p:extLst>
      <p:ext uri="{BB962C8B-B14F-4D97-AF65-F5344CB8AC3E}">
        <p14:creationId xmlns:p14="http://schemas.microsoft.com/office/powerpoint/2010/main" val="1011080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C90CA1-BF71-4021-8416-0A25CB4A7E6F}"/>
              </a:ext>
            </a:extLst>
          </p:cNvPr>
          <p:cNvSpPr>
            <a:spLocks noGrp="1"/>
          </p:cNvSpPr>
          <p:nvPr>
            <p:ph type="ctrTitle"/>
          </p:nvPr>
        </p:nvSpPr>
        <p:spPr>
          <a:xfrm>
            <a:off x="152400" y="679709"/>
            <a:ext cx="11277600" cy="768092"/>
          </a:xfrm>
        </p:spPr>
        <p:txBody>
          <a:bodyPr>
            <a:normAutofit fontScale="90000"/>
          </a:bodyPr>
          <a:lstStyle/>
          <a:p>
            <a:r>
              <a:rPr lang="en-US" b="1" dirty="0"/>
              <a:t>DISCLAIMER</a:t>
            </a:r>
          </a:p>
        </p:txBody>
      </p:sp>
      <p:sp>
        <p:nvSpPr>
          <p:cNvPr id="3" name="Subtitle 2">
            <a:extLst>
              <a:ext uri="{FF2B5EF4-FFF2-40B4-BE49-F238E27FC236}">
                <a16:creationId xmlns:a16="http://schemas.microsoft.com/office/drawing/2014/main" id="{25FF5AF5-9537-4E90-BF10-99B3685F30C0}"/>
              </a:ext>
            </a:extLst>
          </p:cNvPr>
          <p:cNvSpPr>
            <a:spLocks noGrp="1"/>
          </p:cNvSpPr>
          <p:nvPr>
            <p:ph type="subTitle" idx="1"/>
          </p:nvPr>
        </p:nvSpPr>
        <p:spPr>
          <a:xfrm>
            <a:off x="609599" y="1447801"/>
            <a:ext cx="10820401" cy="2785283"/>
          </a:xfrm>
        </p:spPr>
        <p:txBody>
          <a:bodyPr>
            <a:normAutofit/>
          </a:bodyPr>
          <a:lstStyle/>
          <a:p>
            <a:r>
              <a:rPr lang="en-US" sz="4000" dirty="0"/>
              <a:t>The opinions expressed in this presentation are not necessarily those of my employer, not necessarily mine, and probably not actually necessary.</a:t>
            </a:r>
          </a:p>
        </p:txBody>
      </p:sp>
    </p:spTree>
    <p:extLst>
      <p:ext uri="{BB962C8B-B14F-4D97-AF65-F5344CB8AC3E}">
        <p14:creationId xmlns:p14="http://schemas.microsoft.com/office/powerpoint/2010/main" val="668072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0677E0-C996-48CC-B1EC-12C349D8F166}"/>
              </a:ext>
            </a:extLst>
          </p:cNvPr>
          <p:cNvSpPr>
            <a:spLocks noGrp="1"/>
          </p:cNvSpPr>
          <p:nvPr>
            <p:ph type="title"/>
          </p:nvPr>
        </p:nvSpPr>
        <p:spPr/>
        <p:txBody>
          <a:bodyPr/>
          <a:lstStyle/>
          <a:p>
            <a:r>
              <a:rPr lang="en-US" b="1" dirty="0">
                <a:solidFill>
                  <a:srgbClr val="002060"/>
                </a:solidFill>
              </a:rPr>
              <a:t>Lessons Learned</a:t>
            </a:r>
          </a:p>
        </p:txBody>
      </p:sp>
      <p:sp>
        <p:nvSpPr>
          <p:cNvPr id="3" name="Content Placeholder 2">
            <a:extLst>
              <a:ext uri="{FF2B5EF4-FFF2-40B4-BE49-F238E27FC236}">
                <a16:creationId xmlns:a16="http://schemas.microsoft.com/office/drawing/2014/main" id="{7F91D08B-1C10-45F0-ACE0-803FB56C4713}"/>
              </a:ext>
            </a:extLst>
          </p:cNvPr>
          <p:cNvSpPr>
            <a:spLocks noGrp="1"/>
          </p:cNvSpPr>
          <p:nvPr>
            <p:ph idx="1"/>
          </p:nvPr>
        </p:nvSpPr>
        <p:spPr/>
        <p:txBody>
          <a:bodyPr>
            <a:normAutofit/>
          </a:bodyPr>
          <a:lstStyle/>
          <a:p>
            <a:r>
              <a:rPr lang="en-US" sz="3200" dirty="0"/>
              <a:t>Also known as an ‘After-Action Report’</a:t>
            </a:r>
          </a:p>
          <a:p>
            <a:r>
              <a:rPr lang="en-US" sz="3200" dirty="0"/>
              <a:t>The goal is documentation (stifle your groans, please)</a:t>
            </a:r>
          </a:p>
          <a:p>
            <a:pPr lvl="1"/>
            <a:r>
              <a:rPr lang="en-US" sz="2800" dirty="0"/>
              <a:t>What happened?</a:t>
            </a:r>
          </a:p>
          <a:p>
            <a:pPr lvl="1"/>
            <a:r>
              <a:rPr lang="en-US" sz="2800" dirty="0"/>
              <a:t>What went right?</a:t>
            </a:r>
          </a:p>
          <a:p>
            <a:pPr lvl="1"/>
            <a:r>
              <a:rPr lang="en-US" sz="2800" dirty="0"/>
              <a:t>What went wrong?</a:t>
            </a:r>
          </a:p>
          <a:p>
            <a:pPr lvl="1"/>
            <a:r>
              <a:rPr lang="en-US" sz="2800" dirty="0"/>
              <a:t>Attempt to reach consensus and get sign off from the team</a:t>
            </a:r>
          </a:p>
          <a:p>
            <a:r>
              <a:rPr lang="en-US" sz="3200" dirty="0"/>
              <a:t>Hold the lessons-learned meeting as soon as possible</a:t>
            </a:r>
          </a:p>
          <a:p>
            <a:r>
              <a:rPr lang="en-US" sz="3200" dirty="0"/>
              <a:t>Be sure to include recommendations</a:t>
            </a:r>
          </a:p>
        </p:txBody>
      </p:sp>
    </p:spTree>
    <p:extLst>
      <p:ext uri="{BB962C8B-B14F-4D97-AF65-F5344CB8AC3E}">
        <p14:creationId xmlns:p14="http://schemas.microsoft.com/office/powerpoint/2010/main" val="3321023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270178-C388-4FFE-B559-80F3638FFD61}"/>
              </a:ext>
            </a:extLst>
          </p:cNvPr>
          <p:cNvSpPr>
            <a:spLocks noGrp="1"/>
          </p:cNvSpPr>
          <p:nvPr>
            <p:ph type="ctrTitle"/>
          </p:nvPr>
        </p:nvSpPr>
        <p:spPr/>
        <p:txBody>
          <a:bodyPr/>
          <a:lstStyle/>
          <a:p>
            <a:r>
              <a:rPr lang="en-US" dirty="0"/>
              <a:t>Which of the stages is most important?</a:t>
            </a:r>
          </a:p>
        </p:txBody>
      </p:sp>
    </p:spTree>
    <p:extLst>
      <p:ext uri="{BB962C8B-B14F-4D97-AF65-F5344CB8AC3E}">
        <p14:creationId xmlns:p14="http://schemas.microsoft.com/office/powerpoint/2010/main" val="8559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6F30EA-7C58-4D05-AAC9-BF24110EB45A}"/>
              </a:ext>
            </a:extLst>
          </p:cNvPr>
          <p:cNvSpPr>
            <a:spLocks noGrp="1"/>
          </p:cNvSpPr>
          <p:nvPr>
            <p:ph type="title"/>
          </p:nvPr>
        </p:nvSpPr>
        <p:spPr>
          <a:xfrm>
            <a:off x="609600" y="728713"/>
            <a:ext cx="10972800" cy="1066800"/>
          </a:xfrm>
        </p:spPr>
        <p:txBody>
          <a:bodyPr>
            <a:normAutofit/>
          </a:bodyPr>
          <a:lstStyle/>
          <a:p>
            <a:r>
              <a:rPr lang="en-US" b="1" dirty="0">
                <a:solidFill>
                  <a:srgbClr val="002060"/>
                </a:solidFill>
              </a:rPr>
              <a:t>A quick refresher…</a:t>
            </a:r>
          </a:p>
        </p:txBody>
      </p:sp>
      <p:pic>
        <p:nvPicPr>
          <p:cNvPr id="6" name="Picture 5">
            <a:extLst>
              <a:ext uri="{FF2B5EF4-FFF2-40B4-BE49-F238E27FC236}">
                <a16:creationId xmlns:a16="http://schemas.microsoft.com/office/drawing/2014/main" id="{A49F4CA6-D7C6-48D1-860A-529B6FDE00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4925" y="1795513"/>
            <a:ext cx="9582150" cy="4475180"/>
          </a:xfrm>
          <a:prstGeom prst="rect">
            <a:avLst/>
          </a:prstGeom>
        </p:spPr>
      </p:pic>
    </p:spTree>
    <p:extLst>
      <p:ext uri="{BB962C8B-B14F-4D97-AF65-F5344CB8AC3E}">
        <p14:creationId xmlns:p14="http://schemas.microsoft.com/office/powerpoint/2010/main" val="332682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384D12-2E52-4AD2-AC6C-06AB0CB939EC}"/>
              </a:ext>
            </a:extLst>
          </p:cNvPr>
          <p:cNvSpPr>
            <a:spLocks noGrp="1"/>
          </p:cNvSpPr>
          <p:nvPr>
            <p:ph type="title"/>
          </p:nvPr>
        </p:nvSpPr>
        <p:spPr>
          <a:xfrm>
            <a:off x="963084" y="2066925"/>
            <a:ext cx="10363200" cy="1362075"/>
          </a:xfrm>
        </p:spPr>
        <p:txBody>
          <a:bodyPr/>
          <a:lstStyle/>
          <a:p>
            <a:r>
              <a:rPr lang="en-US" b="1" dirty="0">
                <a:ln w="0"/>
                <a:effectLst>
                  <a:outerShdw blurRad="38100" dist="19050" dir="2700000" algn="tl" rotWithShape="0">
                    <a:schemeClr val="dk1">
                      <a:alpha val="40000"/>
                    </a:schemeClr>
                  </a:outerShdw>
                </a:effectLst>
              </a:rPr>
              <a:t>We Could Debate All Night…</a:t>
            </a:r>
          </a:p>
        </p:txBody>
      </p:sp>
    </p:spTree>
    <p:extLst>
      <p:ext uri="{BB962C8B-B14F-4D97-AF65-F5344CB8AC3E}">
        <p14:creationId xmlns:p14="http://schemas.microsoft.com/office/powerpoint/2010/main" val="135106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45377D-51EF-4093-A831-1CB856F4FC6A}"/>
              </a:ext>
            </a:extLst>
          </p:cNvPr>
          <p:cNvSpPr>
            <a:spLocks noGrp="1"/>
          </p:cNvSpPr>
          <p:nvPr>
            <p:ph type="title"/>
          </p:nvPr>
        </p:nvSpPr>
        <p:spPr>
          <a:xfrm>
            <a:off x="984250" y="768350"/>
            <a:ext cx="10515600" cy="981075"/>
          </a:xfrm>
        </p:spPr>
        <p:txBody>
          <a:bodyPr/>
          <a:lstStyle/>
          <a:p>
            <a:r>
              <a:rPr lang="en-US" b="0" dirty="0">
                <a:ln w="0"/>
                <a:effectLst>
                  <a:outerShdw blurRad="38100" dist="19050" dir="2700000" algn="tl" rotWithShape="0">
                    <a:schemeClr val="dk1">
                      <a:alpha val="40000"/>
                    </a:schemeClr>
                  </a:outerShdw>
                </a:effectLst>
              </a:rPr>
              <a:t>Or I could tell you my opinion…</a:t>
            </a:r>
            <a:endParaRPr lang="en-US" dirty="0"/>
          </a:p>
        </p:txBody>
      </p:sp>
      <p:sp>
        <p:nvSpPr>
          <p:cNvPr id="3" name="Text Placeholder 2">
            <a:extLst>
              <a:ext uri="{FF2B5EF4-FFF2-40B4-BE49-F238E27FC236}">
                <a16:creationId xmlns:a16="http://schemas.microsoft.com/office/drawing/2014/main" id="{6C511D33-4705-4668-8189-D37BDB018598}"/>
              </a:ext>
            </a:extLst>
          </p:cNvPr>
          <p:cNvSpPr>
            <a:spLocks noGrp="1"/>
          </p:cNvSpPr>
          <p:nvPr>
            <p:ph type="body" idx="1"/>
          </p:nvPr>
        </p:nvSpPr>
        <p:spPr>
          <a:xfrm>
            <a:off x="838200" y="2379663"/>
            <a:ext cx="10515600" cy="1500187"/>
          </a:xfrm>
        </p:spPr>
        <p:txBody>
          <a:bodyPr/>
          <a:lstStyle/>
          <a:p>
            <a:pPr algn="r"/>
            <a:r>
              <a:rPr lang="en-US" sz="4300" dirty="0">
                <a:ln w="0"/>
                <a:solidFill>
                  <a:srgbClr val="1B587C"/>
                </a:solidFill>
                <a:effectLst>
                  <a:outerShdw blurRad="38100" dist="19050" dir="2700000" algn="tl" rotWithShape="0">
                    <a:prstClr val="black">
                      <a:alpha val="40000"/>
                    </a:prstClr>
                  </a:outerShdw>
                </a:effectLst>
                <a:ea typeface="+mj-ea"/>
                <a:cs typeface="+mj-cs"/>
              </a:rPr>
              <a:t>Always be prepared…</a:t>
            </a:r>
          </a:p>
          <a:p>
            <a:pPr algn="r"/>
            <a:r>
              <a:rPr lang="en-US" sz="2400" i="1" dirty="0">
                <a:ln w="0"/>
                <a:solidFill>
                  <a:srgbClr val="1B587C"/>
                </a:solidFill>
                <a:effectLst>
                  <a:outerShdw blurRad="38100" dist="19050" dir="2700000" algn="tl" rotWithShape="0">
                    <a:prstClr val="black">
                      <a:alpha val="40000"/>
                    </a:prstClr>
                  </a:outerShdw>
                </a:effectLst>
                <a:ea typeface="+mj-ea"/>
                <a:cs typeface="+mj-cs"/>
              </a:rPr>
              <a:t>The Scout Motto</a:t>
            </a:r>
            <a:endParaRPr lang="en-US" sz="4000" i="1" dirty="0"/>
          </a:p>
        </p:txBody>
      </p:sp>
    </p:spTree>
    <p:extLst>
      <p:ext uri="{BB962C8B-B14F-4D97-AF65-F5344CB8AC3E}">
        <p14:creationId xmlns:p14="http://schemas.microsoft.com/office/powerpoint/2010/main" val="1362247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A7C3A2-6D4A-41ED-AD26-EDFB12E66EFF}"/>
              </a:ext>
            </a:extLst>
          </p:cNvPr>
          <p:cNvSpPr>
            <a:spLocks noGrp="1"/>
          </p:cNvSpPr>
          <p:nvPr>
            <p:ph type="title"/>
          </p:nvPr>
        </p:nvSpPr>
        <p:spPr/>
        <p:txBody>
          <a:bodyPr/>
          <a:lstStyle/>
          <a:p>
            <a:r>
              <a:rPr lang="en-US" b="1" dirty="0">
                <a:solidFill>
                  <a:srgbClr val="002060"/>
                </a:solidFill>
              </a:rPr>
              <a:t>Preparation…All Employees</a:t>
            </a:r>
          </a:p>
        </p:txBody>
      </p:sp>
      <p:sp>
        <p:nvSpPr>
          <p:cNvPr id="3" name="Content Placeholder 2">
            <a:extLst>
              <a:ext uri="{FF2B5EF4-FFF2-40B4-BE49-F238E27FC236}">
                <a16:creationId xmlns:a16="http://schemas.microsoft.com/office/drawing/2014/main" id="{7042FEDA-50E0-441A-AAD7-DFAAEC2C3181}"/>
              </a:ext>
            </a:extLst>
          </p:cNvPr>
          <p:cNvSpPr>
            <a:spLocks noGrp="1"/>
          </p:cNvSpPr>
          <p:nvPr>
            <p:ph idx="1"/>
          </p:nvPr>
        </p:nvSpPr>
        <p:spPr/>
        <p:txBody>
          <a:bodyPr>
            <a:normAutofit/>
          </a:bodyPr>
          <a:lstStyle/>
          <a:p>
            <a:r>
              <a:rPr lang="en-US" sz="4000" dirty="0"/>
              <a:t>Security Awareness Training</a:t>
            </a:r>
          </a:p>
          <a:p>
            <a:pPr lvl="1"/>
            <a:r>
              <a:rPr lang="en-US" sz="3600" dirty="0"/>
              <a:t>One hour once each year is not enough</a:t>
            </a:r>
          </a:p>
          <a:p>
            <a:pPr lvl="1"/>
            <a:r>
              <a:rPr lang="en-US" sz="3600" dirty="0"/>
              <a:t>Awareness requires constant reinforcement</a:t>
            </a:r>
          </a:p>
          <a:p>
            <a:r>
              <a:rPr lang="en-US" sz="4000" dirty="0"/>
              <a:t>User tests</a:t>
            </a:r>
          </a:p>
          <a:p>
            <a:pPr lvl="1"/>
            <a:r>
              <a:rPr lang="en-US" sz="3600" dirty="0"/>
              <a:t>Social-engineering calls</a:t>
            </a:r>
          </a:p>
          <a:p>
            <a:pPr lvl="1"/>
            <a:r>
              <a:rPr lang="en-US" sz="3600" dirty="0"/>
              <a:t>Email phishing tests</a:t>
            </a:r>
          </a:p>
        </p:txBody>
      </p:sp>
    </p:spTree>
    <p:extLst>
      <p:ext uri="{BB962C8B-B14F-4D97-AF65-F5344CB8AC3E}">
        <p14:creationId xmlns:p14="http://schemas.microsoft.com/office/powerpoint/2010/main" val="2160162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A7C3A2-6D4A-41ED-AD26-EDFB12E66EFF}"/>
              </a:ext>
            </a:extLst>
          </p:cNvPr>
          <p:cNvSpPr>
            <a:spLocks noGrp="1"/>
          </p:cNvSpPr>
          <p:nvPr>
            <p:ph type="title"/>
          </p:nvPr>
        </p:nvSpPr>
        <p:spPr/>
        <p:txBody>
          <a:bodyPr/>
          <a:lstStyle/>
          <a:p>
            <a:r>
              <a:rPr lang="en-US" b="1" dirty="0">
                <a:solidFill>
                  <a:srgbClr val="002060"/>
                </a:solidFill>
              </a:rPr>
              <a:t>Preparation…The Policies</a:t>
            </a:r>
          </a:p>
        </p:txBody>
      </p:sp>
      <p:sp>
        <p:nvSpPr>
          <p:cNvPr id="3" name="Content Placeholder 2">
            <a:extLst>
              <a:ext uri="{FF2B5EF4-FFF2-40B4-BE49-F238E27FC236}">
                <a16:creationId xmlns:a16="http://schemas.microsoft.com/office/drawing/2014/main" id="{7042FEDA-50E0-441A-AAD7-DFAAEC2C3181}"/>
              </a:ext>
            </a:extLst>
          </p:cNvPr>
          <p:cNvSpPr>
            <a:spLocks noGrp="1"/>
          </p:cNvSpPr>
          <p:nvPr>
            <p:ph idx="1"/>
          </p:nvPr>
        </p:nvSpPr>
        <p:spPr/>
        <p:txBody>
          <a:bodyPr>
            <a:normAutofit/>
          </a:bodyPr>
          <a:lstStyle/>
          <a:p>
            <a:r>
              <a:rPr lang="en-US" sz="3600" dirty="0"/>
              <a:t>Work with your legal department if possible</a:t>
            </a:r>
          </a:p>
          <a:p>
            <a:r>
              <a:rPr lang="en-US" sz="3600" dirty="0"/>
              <a:t>Display a banner when users log in to let them know that the system is monitored and use is recorded (even if you aren’t doing this yet)</a:t>
            </a:r>
          </a:p>
          <a:p>
            <a:r>
              <a:rPr lang="en-US" sz="3600" dirty="0"/>
              <a:t>Have your users signed an acceptable use of computing equipment policy statement?</a:t>
            </a:r>
          </a:p>
        </p:txBody>
      </p:sp>
    </p:spTree>
    <p:extLst>
      <p:ext uri="{BB962C8B-B14F-4D97-AF65-F5344CB8AC3E}">
        <p14:creationId xmlns:p14="http://schemas.microsoft.com/office/powerpoint/2010/main" val="810504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A7C3A2-6D4A-41ED-AD26-EDFB12E66EFF}"/>
              </a:ext>
            </a:extLst>
          </p:cNvPr>
          <p:cNvSpPr>
            <a:spLocks noGrp="1"/>
          </p:cNvSpPr>
          <p:nvPr>
            <p:ph type="title"/>
          </p:nvPr>
        </p:nvSpPr>
        <p:spPr/>
        <p:txBody>
          <a:bodyPr/>
          <a:lstStyle/>
          <a:p>
            <a:r>
              <a:rPr lang="en-US" b="1" dirty="0">
                <a:solidFill>
                  <a:srgbClr val="002060"/>
                </a:solidFill>
              </a:rPr>
              <a:t>Preparation…The Response Team</a:t>
            </a:r>
          </a:p>
        </p:txBody>
      </p:sp>
      <p:sp>
        <p:nvSpPr>
          <p:cNvPr id="3" name="Content Placeholder 2">
            <a:extLst>
              <a:ext uri="{FF2B5EF4-FFF2-40B4-BE49-F238E27FC236}">
                <a16:creationId xmlns:a16="http://schemas.microsoft.com/office/drawing/2014/main" id="{7042FEDA-50E0-441A-AAD7-DFAAEC2C3181}"/>
              </a:ext>
            </a:extLst>
          </p:cNvPr>
          <p:cNvSpPr>
            <a:spLocks noGrp="1"/>
          </p:cNvSpPr>
          <p:nvPr>
            <p:ph idx="1"/>
          </p:nvPr>
        </p:nvSpPr>
        <p:spPr/>
        <p:txBody>
          <a:bodyPr/>
          <a:lstStyle/>
          <a:p>
            <a:r>
              <a:rPr lang="en-US" sz="3600" dirty="0"/>
              <a:t>The team should not ‘only’ be members of security</a:t>
            </a:r>
          </a:p>
          <a:p>
            <a:pPr lvl="1"/>
            <a:r>
              <a:rPr lang="en-US" sz="3200" dirty="0"/>
              <a:t>Should include server admins, Telecom, Datacom, Legal, Help Desk, Security and a business liaison. </a:t>
            </a:r>
          </a:p>
          <a:p>
            <a:pPr lvl="1"/>
            <a:r>
              <a:rPr lang="en-US" sz="3200" dirty="0"/>
              <a:t>If your company is small, this could be a two or three person team…</a:t>
            </a:r>
          </a:p>
          <a:p>
            <a:pPr lvl="1"/>
            <a:endParaRPr lang="en-US" dirty="0"/>
          </a:p>
          <a:p>
            <a:pPr marL="411480" lvl="1" indent="0" algn="r">
              <a:buNone/>
            </a:pPr>
            <a:r>
              <a:rPr lang="en-US" sz="3200" dirty="0"/>
              <a:t>“You do you, boo…”</a:t>
            </a:r>
          </a:p>
        </p:txBody>
      </p:sp>
    </p:spTree>
    <p:extLst>
      <p:ext uri="{BB962C8B-B14F-4D97-AF65-F5344CB8AC3E}">
        <p14:creationId xmlns:p14="http://schemas.microsoft.com/office/powerpoint/2010/main" val="2990732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A7C3A2-6D4A-41ED-AD26-EDFB12E66EFF}"/>
              </a:ext>
            </a:extLst>
          </p:cNvPr>
          <p:cNvSpPr>
            <a:spLocks noGrp="1"/>
          </p:cNvSpPr>
          <p:nvPr>
            <p:ph type="title"/>
          </p:nvPr>
        </p:nvSpPr>
        <p:spPr/>
        <p:txBody>
          <a:bodyPr/>
          <a:lstStyle/>
          <a:p>
            <a:r>
              <a:rPr lang="en-US" b="1" dirty="0">
                <a:solidFill>
                  <a:srgbClr val="002060"/>
                </a:solidFill>
              </a:rPr>
              <a:t>Preparation…The Response PLAN</a:t>
            </a:r>
          </a:p>
        </p:txBody>
      </p:sp>
      <p:sp>
        <p:nvSpPr>
          <p:cNvPr id="3" name="Content Placeholder 2">
            <a:extLst>
              <a:ext uri="{FF2B5EF4-FFF2-40B4-BE49-F238E27FC236}">
                <a16:creationId xmlns:a16="http://schemas.microsoft.com/office/drawing/2014/main" id="{7042FEDA-50E0-441A-AAD7-DFAAEC2C3181}"/>
              </a:ext>
            </a:extLst>
          </p:cNvPr>
          <p:cNvSpPr>
            <a:spLocks noGrp="1"/>
          </p:cNvSpPr>
          <p:nvPr>
            <p:ph idx="1"/>
          </p:nvPr>
        </p:nvSpPr>
        <p:spPr/>
        <p:txBody>
          <a:bodyPr>
            <a:normAutofit lnSpcReduction="10000"/>
          </a:bodyPr>
          <a:lstStyle/>
          <a:p>
            <a:pPr marL="0" indent="0">
              <a:buNone/>
            </a:pPr>
            <a:r>
              <a:rPr lang="en-US" sz="3600" dirty="0"/>
              <a:t>I cannot share my plan with you…</a:t>
            </a:r>
          </a:p>
          <a:p>
            <a:endParaRPr lang="en-US" dirty="0"/>
          </a:p>
          <a:p>
            <a:pPr marL="109728" indent="0">
              <a:buNone/>
            </a:pPr>
            <a:r>
              <a:rPr lang="en-US" dirty="0">
                <a:hlinkClick r:id="rId3"/>
              </a:rPr>
              <a:t>The Department of Education</a:t>
            </a:r>
            <a:endParaRPr lang="en-US" dirty="0"/>
          </a:p>
          <a:p>
            <a:pPr marL="109728" indent="0">
              <a:buNone/>
            </a:pPr>
            <a:endParaRPr lang="en-US" dirty="0"/>
          </a:p>
          <a:p>
            <a:pPr marL="109728" indent="0">
              <a:buNone/>
            </a:pPr>
            <a:r>
              <a:rPr lang="en-US" dirty="0">
                <a:hlinkClick r:id="rId4"/>
              </a:rPr>
              <a:t>Carnegie Mellon University</a:t>
            </a:r>
            <a:endParaRPr lang="en-US" dirty="0"/>
          </a:p>
          <a:p>
            <a:pPr marL="109728" indent="0">
              <a:buNone/>
            </a:pPr>
            <a:endParaRPr lang="en-US" dirty="0"/>
          </a:p>
          <a:p>
            <a:pPr marL="109728" indent="0">
              <a:buNone/>
            </a:pPr>
            <a:r>
              <a:rPr lang="en-US" dirty="0">
                <a:hlinkClick r:id="rId5"/>
              </a:rPr>
              <a:t>Environmental Protection Agency</a:t>
            </a:r>
            <a:endParaRPr lang="en-US" dirty="0"/>
          </a:p>
          <a:p>
            <a:pPr marL="109728" indent="0">
              <a:buNone/>
            </a:pPr>
            <a:endParaRPr lang="en-US" dirty="0"/>
          </a:p>
          <a:p>
            <a:pPr marL="109728" indent="0">
              <a:buNone/>
            </a:pPr>
            <a:r>
              <a:rPr lang="en-US" dirty="0">
                <a:hlinkClick r:id="rId6"/>
              </a:rPr>
              <a:t>LMGTFY</a:t>
            </a:r>
            <a:endParaRPr lang="en-US" dirty="0"/>
          </a:p>
        </p:txBody>
      </p:sp>
    </p:spTree>
    <p:extLst>
      <p:ext uri="{BB962C8B-B14F-4D97-AF65-F5344CB8AC3E}">
        <p14:creationId xmlns:p14="http://schemas.microsoft.com/office/powerpoint/2010/main" val="2115046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A7C3A2-6D4A-41ED-AD26-EDFB12E66EFF}"/>
              </a:ext>
            </a:extLst>
          </p:cNvPr>
          <p:cNvSpPr>
            <a:spLocks noGrp="1"/>
          </p:cNvSpPr>
          <p:nvPr>
            <p:ph type="title"/>
          </p:nvPr>
        </p:nvSpPr>
        <p:spPr/>
        <p:txBody>
          <a:bodyPr/>
          <a:lstStyle/>
          <a:p>
            <a:r>
              <a:rPr lang="en-US" dirty="0">
                <a:solidFill>
                  <a:srgbClr val="002060"/>
                </a:solidFill>
              </a:rPr>
              <a:t>Preparation…The Procedures</a:t>
            </a:r>
          </a:p>
        </p:txBody>
      </p:sp>
      <p:sp>
        <p:nvSpPr>
          <p:cNvPr id="3" name="Content Placeholder 2">
            <a:extLst>
              <a:ext uri="{FF2B5EF4-FFF2-40B4-BE49-F238E27FC236}">
                <a16:creationId xmlns:a16="http://schemas.microsoft.com/office/drawing/2014/main" id="{7042FEDA-50E0-441A-AAD7-DFAAEC2C3181}"/>
              </a:ext>
            </a:extLst>
          </p:cNvPr>
          <p:cNvSpPr>
            <a:spLocks noGrp="1"/>
          </p:cNvSpPr>
          <p:nvPr>
            <p:ph idx="1"/>
          </p:nvPr>
        </p:nvSpPr>
        <p:spPr/>
        <p:txBody>
          <a:bodyPr>
            <a:normAutofit fontScale="92500" lnSpcReduction="20000"/>
          </a:bodyPr>
          <a:lstStyle/>
          <a:p>
            <a:r>
              <a:rPr lang="en-US" sz="3900" dirty="0"/>
              <a:t>Remember…You cannot possibly cover everything</a:t>
            </a:r>
          </a:p>
          <a:p>
            <a:r>
              <a:rPr lang="en-US" sz="3900" dirty="0"/>
              <a:t>Start somewhere…</a:t>
            </a:r>
          </a:p>
          <a:p>
            <a:endParaRPr lang="en-US" sz="3900" dirty="0"/>
          </a:p>
          <a:p>
            <a:pPr marL="109728" indent="0">
              <a:buNone/>
            </a:pPr>
            <a:r>
              <a:rPr lang="en-US" sz="3900" dirty="0"/>
              <a:t>Ransomware</a:t>
            </a:r>
          </a:p>
          <a:p>
            <a:pPr marL="109728" indent="0">
              <a:buNone/>
            </a:pPr>
            <a:r>
              <a:rPr lang="en-US" sz="3900" dirty="0"/>
              <a:t>Data Loss Incident</a:t>
            </a:r>
          </a:p>
          <a:p>
            <a:pPr marL="109728" indent="0">
              <a:buNone/>
            </a:pPr>
            <a:r>
              <a:rPr lang="en-US" sz="3900" dirty="0"/>
              <a:t>Website Defaced</a:t>
            </a:r>
          </a:p>
          <a:p>
            <a:pPr marL="109728" indent="0">
              <a:buNone/>
            </a:pPr>
            <a:r>
              <a:rPr lang="en-US" sz="3900" dirty="0"/>
              <a:t>DDoS Attack</a:t>
            </a:r>
          </a:p>
          <a:p>
            <a:pPr marL="109728" indent="0">
              <a:buNone/>
            </a:pPr>
            <a:r>
              <a:rPr lang="en-US" sz="3900" dirty="0"/>
              <a:t>Keep going…</a:t>
            </a:r>
          </a:p>
          <a:p>
            <a:pPr marL="109728" indent="0">
              <a:buNone/>
            </a:pPr>
            <a:endParaRPr lang="en-US" dirty="0"/>
          </a:p>
        </p:txBody>
      </p:sp>
    </p:spTree>
    <p:extLst>
      <p:ext uri="{BB962C8B-B14F-4D97-AF65-F5344CB8AC3E}">
        <p14:creationId xmlns:p14="http://schemas.microsoft.com/office/powerpoint/2010/main" val="3911896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solidFill>
                  <a:srgbClr val="002060"/>
                </a:solidFill>
              </a:rPr>
              <a:t>Agenda</a:t>
            </a:r>
          </a:p>
        </p:txBody>
      </p:sp>
      <p:sp>
        <p:nvSpPr>
          <p:cNvPr id="14" name="Content Placeholder 13"/>
          <p:cNvSpPr>
            <a:spLocks noGrp="1"/>
          </p:cNvSpPr>
          <p:nvPr>
            <p:ph idx="1"/>
          </p:nvPr>
        </p:nvSpPr>
        <p:spPr/>
        <p:txBody>
          <a:bodyPr>
            <a:normAutofit/>
          </a:bodyPr>
          <a:lstStyle/>
          <a:p>
            <a:r>
              <a:rPr lang="en-US" sz="4000" dirty="0">
                <a:solidFill>
                  <a:schemeClr val="tx1"/>
                </a:solidFill>
              </a:rPr>
              <a:t>Start with ‘Why?’</a:t>
            </a:r>
          </a:p>
          <a:p>
            <a:r>
              <a:rPr lang="en-US" sz="4000" dirty="0">
                <a:solidFill>
                  <a:schemeClr val="tx1"/>
                </a:solidFill>
              </a:rPr>
              <a:t>What is an Incident Response Plan?</a:t>
            </a:r>
          </a:p>
          <a:p>
            <a:r>
              <a:rPr lang="en-US" sz="4000" dirty="0">
                <a:solidFill>
                  <a:schemeClr val="tx1"/>
                </a:solidFill>
              </a:rPr>
              <a:t>Prior Planning Prevents Poor Performance</a:t>
            </a:r>
          </a:p>
          <a:p>
            <a:r>
              <a:rPr lang="en-US" sz="4000" dirty="0">
                <a:solidFill>
                  <a:schemeClr val="tx1"/>
                </a:solidFill>
              </a:rPr>
              <a:t>The “Most Important” Stage</a:t>
            </a:r>
          </a:p>
          <a:p>
            <a:r>
              <a:rPr lang="en-US" sz="4000" dirty="0">
                <a:solidFill>
                  <a:schemeClr val="tx1"/>
                </a:solidFill>
              </a:rPr>
              <a:t>Let’s land this plane…</a:t>
            </a:r>
          </a:p>
        </p:txBody>
      </p:sp>
    </p:spTree>
    <p:extLst>
      <p:ext uri="{BB962C8B-B14F-4D97-AF65-F5344CB8AC3E}">
        <p14:creationId xmlns:p14="http://schemas.microsoft.com/office/powerpoint/2010/main" val="3444829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31910-93CB-40B9-B1C5-2F0709498CDD}"/>
              </a:ext>
            </a:extLst>
          </p:cNvPr>
          <p:cNvSpPr>
            <a:spLocks noGrp="1"/>
          </p:cNvSpPr>
          <p:nvPr>
            <p:ph type="title"/>
          </p:nvPr>
        </p:nvSpPr>
        <p:spPr/>
        <p:txBody>
          <a:bodyPr/>
          <a:lstStyle/>
          <a:p>
            <a:r>
              <a:rPr lang="en-US" b="1" dirty="0">
                <a:ln w="0"/>
                <a:effectLst>
                  <a:outerShdw blurRad="38100" dist="19050" dir="2700000" algn="tl" rotWithShape="0">
                    <a:schemeClr val="dk1">
                      <a:alpha val="40000"/>
                    </a:schemeClr>
                  </a:outerShdw>
                </a:effectLst>
              </a:rPr>
              <a:t>Why Should We Exercise the Plan?</a:t>
            </a:r>
          </a:p>
        </p:txBody>
      </p:sp>
    </p:spTree>
    <p:extLst>
      <p:ext uri="{BB962C8B-B14F-4D97-AF65-F5344CB8AC3E}">
        <p14:creationId xmlns:p14="http://schemas.microsoft.com/office/powerpoint/2010/main" val="4085466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EE69D8-9721-4F18-B8DD-5560CE2DDC79}"/>
              </a:ext>
            </a:extLst>
          </p:cNvPr>
          <p:cNvSpPr>
            <a:spLocks noGrp="1"/>
          </p:cNvSpPr>
          <p:nvPr>
            <p:ph type="title"/>
          </p:nvPr>
        </p:nvSpPr>
        <p:spPr/>
        <p:txBody>
          <a:bodyPr>
            <a:normAutofit/>
          </a:bodyPr>
          <a:lstStyle/>
          <a:p>
            <a:r>
              <a:rPr lang="en-US" b="1" dirty="0">
                <a:solidFill>
                  <a:srgbClr val="002060"/>
                </a:solidFill>
              </a:rPr>
              <a:t>Why should we exercise the plan?</a:t>
            </a:r>
            <a:br>
              <a:rPr lang="en-US" b="1" dirty="0">
                <a:solidFill>
                  <a:srgbClr val="002060"/>
                </a:solidFill>
              </a:rPr>
            </a:br>
            <a:endParaRPr lang="en-US" b="1" dirty="0">
              <a:solidFill>
                <a:srgbClr val="002060"/>
              </a:solidFill>
            </a:endParaRPr>
          </a:p>
        </p:txBody>
      </p:sp>
      <p:sp>
        <p:nvSpPr>
          <p:cNvPr id="3" name="Content Placeholder 2">
            <a:extLst>
              <a:ext uri="{FF2B5EF4-FFF2-40B4-BE49-F238E27FC236}">
                <a16:creationId xmlns:a16="http://schemas.microsoft.com/office/drawing/2014/main" id="{A260E69A-F6B3-459D-A0AF-3D18CB0F0F26}"/>
              </a:ext>
            </a:extLst>
          </p:cNvPr>
          <p:cNvSpPr>
            <a:spLocks noGrp="1"/>
          </p:cNvSpPr>
          <p:nvPr>
            <p:ph idx="1"/>
          </p:nvPr>
        </p:nvSpPr>
        <p:spPr/>
        <p:txBody>
          <a:bodyPr>
            <a:normAutofit/>
          </a:bodyPr>
          <a:lstStyle/>
          <a:p>
            <a:r>
              <a:rPr lang="en-US" sz="3600" dirty="0"/>
              <a:t>To ensure that the team members know their roles</a:t>
            </a:r>
          </a:p>
          <a:p>
            <a:r>
              <a:rPr lang="en-US" sz="3600" dirty="0"/>
              <a:t>To ensure that the team members know the plan</a:t>
            </a:r>
          </a:p>
          <a:p>
            <a:r>
              <a:rPr lang="en-US" sz="3600" dirty="0"/>
              <a:t>To ensure that the procedures match current business needs</a:t>
            </a:r>
          </a:p>
          <a:p>
            <a:r>
              <a:rPr lang="en-US" sz="3600" dirty="0"/>
              <a:t>To develop muscle-memory for use while responding to an incident</a:t>
            </a:r>
          </a:p>
          <a:p>
            <a:pPr marL="109728" indent="0" algn="r">
              <a:buNone/>
            </a:pPr>
            <a:r>
              <a:rPr lang="en-US" sz="3600" dirty="0"/>
              <a:t>Continued…</a:t>
            </a:r>
          </a:p>
        </p:txBody>
      </p:sp>
    </p:spTree>
    <p:extLst>
      <p:ext uri="{BB962C8B-B14F-4D97-AF65-F5344CB8AC3E}">
        <p14:creationId xmlns:p14="http://schemas.microsoft.com/office/powerpoint/2010/main" val="286565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D368C4-4AA4-4156-8913-EF83F9795F87}"/>
              </a:ext>
            </a:extLst>
          </p:cNvPr>
          <p:cNvSpPr>
            <a:spLocks noGrp="1"/>
          </p:cNvSpPr>
          <p:nvPr>
            <p:ph type="title"/>
          </p:nvPr>
        </p:nvSpPr>
        <p:spPr/>
        <p:txBody>
          <a:bodyPr/>
          <a:lstStyle/>
          <a:p>
            <a:r>
              <a:rPr lang="en-US" b="1" dirty="0">
                <a:solidFill>
                  <a:srgbClr val="002060"/>
                </a:solidFill>
              </a:rPr>
              <a:t>Why should we exercise the plan? </a:t>
            </a:r>
            <a:r>
              <a:rPr lang="en-US" sz="1800" b="1" dirty="0">
                <a:solidFill>
                  <a:srgbClr val="002060"/>
                </a:solidFill>
              </a:rPr>
              <a:t>(Continued)</a:t>
            </a:r>
            <a:endParaRPr lang="en-US" b="1" dirty="0">
              <a:solidFill>
                <a:srgbClr val="002060"/>
              </a:solidFill>
            </a:endParaRPr>
          </a:p>
        </p:txBody>
      </p:sp>
      <p:sp>
        <p:nvSpPr>
          <p:cNvPr id="3" name="Content Placeholder 2">
            <a:extLst>
              <a:ext uri="{FF2B5EF4-FFF2-40B4-BE49-F238E27FC236}">
                <a16:creationId xmlns:a16="http://schemas.microsoft.com/office/drawing/2014/main" id="{06F89C60-A3FC-436B-AB9F-0FE66EFDA770}"/>
              </a:ext>
            </a:extLst>
          </p:cNvPr>
          <p:cNvSpPr>
            <a:spLocks noGrp="1"/>
          </p:cNvSpPr>
          <p:nvPr>
            <p:ph idx="1"/>
          </p:nvPr>
        </p:nvSpPr>
        <p:spPr/>
        <p:txBody>
          <a:bodyPr/>
          <a:lstStyle/>
          <a:p>
            <a:r>
              <a:rPr lang="en-US" sz="3600" dirty="0"/>
              <a:t>To develop relationships within the response teams and improve communications during an incident</a:t>
            </a:r>
          </a:p>
          <a:p>
            <a:r>
              <a:rPr lang="en-US" sz="3600" dirty="0"/>
              <a:t>To improve knowledge of policies, procedures, and processes</a:t>
            </a:r>
          </a:p>
          <a:p>
            <a:r>
              <a:rPr lang="en-US" sz="3600" dirty="0"/>
              <a:t>To improve skillsets and knowledge of available tools</a:t>
            </a:r>
          </a:p>
          <a:p>
            <a:r>
              <a:rPr lang="en-US" sz="3600" dirty="0"/>
              <a:t>To identify and remediate gaps in the plan and team prior to an incident</a:t>
            </a:r>
          </a:p>
          <a:p>
            <a:endParaRPr lang="en-US" dirty="0"/>
          </a:p>
        </p:txBody>
      </p:sp>
    </p:spTree>
    <p:extLst>
      <p:ext uri="{BB962C8B-B14F-4D97-AF65-F5344CB8AC3E}">
        <p14:creationId xmlns:p14="http://schemas.microsoft.com/office/powerpoint/2010/main" val="2250657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1F73CB6-2FF4-4F95-B329-35915B02802E}"/>
              </a:ext>
            </a:extLst>
          </p:cNvPr>
          <p:cNvSpPr>
            <a:spLocks noGrp="1"/>
          </p:cNvSpPr>
          <p:nvPr>
            <p:ph type="ctrTitle"/>
          </p:nvPr>
        </p:nvSpPr>
        <p:spPr/>
        <p:txBody>
          <a:bodyPr>
            <a:normAutofit/>
          </a:bodyPr>
          <a:lstStyle/>
          <a:p>
            <a:r>
              <a:rPr lang="en-US" sz="8000" b="1" dirty="0"/>
              <a:t>Tabletop Exercises</a:t>
            </a:r>
          </a:p>
        </p:txBody>
      </p:sp>
    </p:spTree>
    <p:extLst>
      <p:ext uri="{BB962C8B-B14F-4D97-AF65-F5344CB8AC3E}">
        <p14:creationId xmlns:p14="http://schemas.microsoft.com/office/powerpoint/2010/main" val="322016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6C6059-6651-4A15-9069-B8A10D5BDE4E}"/>
              </a:ext>
            </a:extLst>
          </p:cNvPr>
          <p:cNvSpPr>
            <a:spLocks noGrp="1"/>
          </p:cNvSpPr>
          <p:nvPr>
            <p:ph type="ctrTitle"/>
          </p:nvPr>
        </p:nvSpPr>
        <p:spPr/>
        <p:txBody>
          <a:bodyPr>
            <a:normAutofit/>
          </a:bodyPr>
          <a:lstStyle/>
          <a:p>
            <a:r>
              <a:rPr lang="en-US" sz="7200" b="1" dirty="0"/>
              <a:t>Let’s land this plane...</a:t>
            </a:r>
          </a:p>
        </p:txBody>
      </p:sp>
    </p:spTree>
    <p:extLst>
      <p:ext uri="{BB962C8B-B14F-4D97-AF65-F5344CB8AC3E}">
        <p14:creationId xmlns:p14="http://schemas.microsoft.com/office/powerpoint/2010/main" val="183455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A10F52-CE8C-4472-A394-F095C3913B23}"/>
              </a:ext>
            </a:extLst>
          </p:cNvPr>
          <p:cNvSpPr>
            <a:spLocks noGrp="1"/>
          </p:cNvSpPr>
          <p:nvPr>
            <p:ph type="ctrTitle"/>
          </p:nvPr>
        </p:nvSpPr>
        <p:spPr>
          <a:xfrm>
            <a:off x="1524000" y="1122363"/>
            <a:ext cx="9144000" cy="1163637"/>
          </a:xfrm>
        </p:spPr>
        <p:txBody>
          <a:bodyPr/>
          <a:lstStyle/>
          <a:p>
            <a:r>
              <a:rPr lang="en-US" b="1" dirty="0"/>
              <a:t>If there’s time…</a:t>
            </a:r>
          </a:p>
        </p:txBody>
      </p:sp>
      <p:sp>
        <p:nvSpPr>
          <p:cNvPr id="3" name="Subtitle 2">
            <a:extLst>
              <a:ext uri="{FF2B5EF4-FFF2-40B4-BE49-F238E27FC236}">
                <a16:creationId xmlns:a16="http://schemas.microsoft.com/office/drawing/2014/main" id="{50560C74-137E-4976-AFE0-F21DE862DBED}"/>
              </a:ext>
            </a:extLst>
          </p:cNvPr>
          <p:cNvSpPr>
            <a:spLocks noGrp="1"/>
          </p:cNvSpPr>
          <p:nvPr>
            <p:ph type="subTitle" idx="1"/>
          </p:nvPr>
        </p:nvSpPr>
        <p:spPr/>
        <p:txBody>
          <a:bodyPr>
            <a:normAutofit/>
          </a:bodyPr>
          <a:lstStyle/>
          <a:p>
            <a:pPr algn="r"/>
            <a:r>
              <a:rPr lang="en-US" sz="3200" b="1" i="1" dirty="0"/>
              <a:t>some preparation Kung-Fu…</a:t>
            </a:r>
          </a:p>
        </p:txBody>
      </p:sp>
    </p:spTree>
    <p:extLst>
      <p:ext uri="{BB962C8B-B14F-4D97-AF65-F5344CB8AC3E}">
        <p14:creationId xmlns:p14="http://schemas.microsoft.com/office/powerpoint/2010/main" val="1160720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9962B9-F2C9-4018-8526-79D298C081F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876800" y="1333500"/>
            <a:ext cx="2438400" cy="2438400"/>
          </a:xfrm>
          <a:prstGeom prst="rect">
            <a:avLst/>
          </a:prstGeom>
        </p:spPr>
      </p:pic>
      <p:sp>
        <p:nvSpPr>
          <p:cNvPr id="13" name="Rectangle 12">
            <a:extLst>
              <a:ext uri="{FF2B5EF4-FFF2-40B4-BE49-F238E27FC236}">
                <a16:creationId xmlns:a16="http://schemas.microsoft.com/office/drawing/2014/main" id="{7E92562B-290A-4E3F-8DB6-F2C37F2E77AE}"/>
              </a:ext>
            </a:extLst>
          </p:cNvPr>
          <p:cNvSpPr/>
          <p:nvPr/>
        </p:nvSpPr>
        <p:spPr>
          <a:xfrm>
            <a:off x="3266892" y="3771900"/>
            <a:ext cx="5658216" cy="110799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cap="none" spc="0" dirty="0">
                <a:ln/>
                <a:effectLst/>
              </a:rPr>
              <a:t>Any Questions?</a:t>
            </a:r>
          </a:p>
        </p:txBody>
      </p:sp>
    </p:spTree>
    <p:extLst>
      <p:ext uri="{BB962C8B-B14F-4D97-AF65-F5344CB8AC3E}">
        <p14:creationId xmlns:p14="http://schemas.microsoft.com/office/powerpoint/2010/main" val="40373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97EC5E-65C4-41D3-89D2-D8E868B5B87E}"/>
              </a:ext>
            </a:extLst>
          </p:cNvPr>
          <p:cNvSpPr>
            <a:spLocks noGrp="1"/>
          </p:cNvSpPr>
          <p:nvPr>
            <p:ph type="ctrTitle"/>
          </p:nvPr>
        </p:nvSpPr>
        <p:spPr/>
        <p:txBody>
          <a:bodyPr/>
          <a:lstStyle/>
          <a:p>
            <a:r>
              <a:rPr lang="en-US" dirty="0"/>
              <a:t>Alternative ending…</a:t>
            </a:r>
          </a:p>
        </p:txBody>
      </p:sp>
      <p:sp>
        <p:nvSpPr>
          <p:cNvPr id="3" name="Subtitle 2">
            <a:extLst>
              <a:ext uri="{FF2B5EF4-FFF2-40B4-BE49-F238E27FC236}">
                <a16:creationId xmlns:a16="http://schemas.microsoft.com/office/drawing/2014/main" id="{9AC0D283-100C-4F7A-8A2E-E7D6E916109A}"/>
              </a:ext>
            </a:extLst>
          </p:cNvPr>
          <p:cNvSpPr>
            <a:spLocks noGrp="1"/>
          </p:cNvSpPr>
          <p:nvPr>
            <p:ph type="subTitle" idx="1"/>
          </p:nvPr>
        </p:nvSpPr>
        <p:spPr>
          <a:xfrm>
            <a:off x="4639733" y="2508509"/>
            <a:ext cx="7247467" cy="1752600"/>
          </a:xfrm>
        </p:spPr>
        <p:txBody>
          <a:bodyPr>
            <a:normAutofit/>
          </a:bodyPr>
          <a:lstStyle/>
          <a:p>
            <a:pPr algn="r"/>
            <a:r>
              <a:rPr lang="en-US" sz="2800" b="1" dirty="0"/>
              <a:t>Preparation Kung-Fu…</a:t>
            </a:r>
          </a:p>
        </p:txBody>
      </p:sp>
      <p:sp>
        <p:nvSpPr>
          <p:cNvPr id="5" name="TextBox 4">
            <a:extLst>
              <a:ext uri="{FF2B5EF4-FFF2-40B4-BE49-F238E27FC236}">
                <a16:creationId xmlns:a16="http://schemas.microsoft.com/office/drawing/2014/main" id="{13C2200C-F120-4CBD-8FCF-26076DB9CA80}"/>
              </a:ext>
            </a:extLst>
          </p:cNvPr>
          <p:cNvSpPr txBox="1"/>
          <p:nvPr/>
        </p:nvSpPr>
        <p:spPr>
          <a:xfrm>
            <a:off x="152400" y="3429000"/>
            <a:ext cx="11887200" cy="954107"/>
          </a:xfrm>
          <a:prstGeom prst="rect">
            <a:avLst/>
          </a:prstGeom>
          <a:blipFill>
            <a:blip r:embed="rId2"/>
            <a:tile tx="0" ty="0" sx="100000" sy="100000" flip="none" algn="tl"/>
          </a:blipFill>
          <a:ln>
            <a:solidFill>
              <a:schemeClr val="bg2"/>
            </a:solidFill>
          </a:ln>
        </p:spPr>
        <p:txBody>
          <a:bodyPr wrap="square" rtlCol="0" anchor="ctr" anchorCtr="1">
            <a:spAutoFit/>
          </a:bodyPr>
          <a:lstStyle/>
          <a:p>
            <a:r>
              <a:rPr lang="en-US" sz="2800" b="1" dirty="0">
                <a:solidFill>
                  <a:srgbClr val="002060"/>
                </a:solidFill>
              </a:rPr>
              <a:t>Also known as…</a:t>
            </a:r>
          </a:p>
          <a:p>
            <a:r>
              <a:rPr lang="en-US" sz="2800" b="1" dirty="0">
                <a:solidFill>
                  <a:srgbClr val="002060"/>
                </a:solidFill>
              </a:rPr>
              <a:t>How the </a:t>
            </a:r>
            <a:r>
              <a:rPr lang="en-US" sz="2800" b="1" dirty="0">
                <a:solidFill>
                  <a:srgbClr val="002060"/>
                </a:solidFill>
                <a:hlinkClick r:id="rId3"/>
              </a:rPr>
              <a:t>Critical Security Controls </a:t>
            </a:r>
            <a:r>
              <a:rPr lang="en-US" sz="2800" b="1" dirty="0">
                <a:solidFill>
                  <a:srgbClr val="002060"/>
                </a:solidFill>
              </a:rPr>
              <a:t>can help incident response…</a:t>
            </a:r>
          </a:p>
        </p:txBody>
      </p:sp>
    </p:spTree>
    <p:extLst>
      <p:ext uri="{BB962C8B-B14F-4D97-AF65-F5344CB8AC3E}">
        <p14:creationId xmlns:p14="http://schemas.microsoft.com/office/powerpoint/2010/main" val="3349364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F2F528-AC1D-4680-B992-6336E0BEEB1C}"/>
              </a:ext>
            </a:extLst>
          </p:cNvPr>
          <p:cNvSpPr>
            <a:spLocks noGrp="1"/>
          </p:cNvSpPr>
          <p:nvPr>
            <p:ph type="title"/>
          </p:nvPr>
        </p:nvSpPr>
        <p:spPr/>
        <p:txBody>
          <a:bodyPr>
            <a:normAutofit/>
          </a:bodyPr>
          <a:lstStyle/>
          <a:p>
            <a:r>
              <a:rPr lang="en-US" b="1" dirty="0">
                <a:solidFill>
                  <a:srgbClr val="002060"/>
                </a:solidFill>
              </a:rPr>
              <a:t>Control #1</a:t>
            </a:r>
            <a:br>
              <a:rPr lang="en-US" b="1" dirty="0">
                <a:solidFill>
                  <a:srgbClr val="002060"/>
                </a:solidFill>
              </a:rPr>
            </a:br>
            <a:r>
              <a:rPr lang="en-US" sz="3100" b="1" dirty="0">
                <a:solidFill>
                  <a:srgbClr val="002060"/>
                </a:solidFill>
              </a:rPr>
              <a:t>Inventory of Authorized and Unauthorized Devices</a:t>
            </a:r>
            <a:endParaRPr lang="en-US" b="1" dirty="0">
              <a:solidFill>
                <a:srgbClr val="002060"/>
              </a:solidFill>
            </a:endParaRPr>
          </a:p>
        </p:txBody>
      </p:sp>
      <p:sp>
        <p:nvSpPr>
          <p:cNvPr id="5" name="Title 3">
            <a:extLst>
              <a:ext uri="{FF2B5EF4-FFF2-40B4-BE49-F238E27FC236}">
                <a16:creationId xmlns:a16="http://schemas.microsoft.com/office/drawing/2014/main" id="{468FEBB3-6384-4B72-8372-47E24D7C1B3D}"/>
              </a:ext>
            </a:extLst>
          </p:cNvPr>
          <p:cNvSpPr txBox="1">
            <a:spLocks/>
          </p:cNvSpPr>
          <p:nvPr/>
        </p:nvSpPr>
        <p:spPr>
          <a:xfrm>
            <a:off x="609600" y="1869023"/>
            <a:ext cx="10972800" cy="1066800"/>
          </a:xfrm>
          <a:prstGeom prst="rect">
            <a:avLst/>
          </a:prstGeom>
        </p:spPr>
        <p:txBody>
          <a:bodyPr vert="horz" anchor="ctr">
            <a:normAutofit fontScale="97500"/>
          </a:bodyPr>
          <a:lstStyle>
            <a:lvl1pPr algn="l" rtl="0" eaLnBrk="1" latinLnBrk="0" hangingPunct="1">
              <a:spcBef>
                <a:spcPct val="0"/>
              </a:spcBef>
              <a:buNone/>
              <a:defRPr kumimoji="0" sz="4000" kern="1200">
                <a:solidFill>
                  <a:schemeClr val="bg1"/>
                </a:solidFill>
                <a:latin typeface="+mj-lt"/>
                <a:ea typeface="+mj-ea"/>
                <a:cs typeface="+mj-cs"/>
              </a:defRPr>
            </a:lvl1pPr>
          </a:lstStyle>
          <a:p>
            <a:r>
              <a:rPr lang="en-US" sz="3700" b="1" dirty="0">
                <a:solidFill>
                  <a:srgbClr val="002060"/>
                </a:solidFill>
              </a:rPr>
              <a:t>Control #2</a:t>
            </a:r>
            <a:br>
              <a:rPr lang="en-US" b="1" dirty="0">
                <a:solidFill>
                  <a:srgbClr val="002060"/>
                </a:solidFill>
              </a:rPr>
            </a:br>
            <a:r>
              <a:rPr lang="en-US" sz="2900" b="1" dirty="0">
                <a:solidFill>
                  <a:srgbClr val="002060"/>
                </a:solidFill>
              </a:rPr>
              <a:t>Inventory of Authorized and Unauthorized software</a:t>
            </a:r>
            <a:endParaRPr lang="en-US" b="1" dirty="0">
              <a:solidFill>
                <a:srgbClr val="002060"/>
              </a:solidFill>
            </a:endParaRPr>
          </a:p>
        </p:txBody>
      </p:sp>
      <p:sp>
        <p:nvSpPr>
          <p:cNvPr id="6" name="Title 3">
            <a:extLst>
              <a:ext uri="{FF2B5EF4-FFF2-40B4-BE49-F238E27FC236}">
                <a16:creationId xmlns:a16="http://schemas.microsoft.com/office/drawing/2014/main" id="{B60DA7B0-81E3-4F77-8F66-2720D0A10D2F}"/>
              </a:ext>
            </a:extLst>
          </p:cNvPr>
          <p:cNvSpPr txBox="1">
            <a:spLocks/>
          </p:cNvSpPr>
          <p:nvPr/>
        </p:nvSpPr>
        <p:spPr>
          <a:xfrm>
            <a:off x="609600" y="2897723"/>
            <a:ext cx="10972800" cy="1066800"/>
          </a:xfrm>
          <a:prstGeom prst="rect">
            <a:avLst/>
          </a:prstGeom>
        </p:spPr>
        <p:txBody>
          <a:bodyPr vert="horz" anchor="ctr">
            <a:normAutofit fontScale="97500"/>
          </a:bodyPr>
          <a:lstStyle>
            <a:lvl1pPr algn="l" rtl="0" eaLnBrk="1" latinLnBrk="0" hangingPunct="1">
              <a:spcBef>
                <a:spcPct val="0"/>
              </a:spcBef>
              <a:buNone/>
              <a:defRPr kumimoji="0" sz="4000" kern="1200">
                <a:solidFill>
                  <a:schemeClr val="bg1"/>
                </a:solidFill>
                <a:latin typeface="+mj-lt"/>
                <a:ea typeface="+mj-ea"/>
                <a:cs typeface="+mj-cs"/>
              </a:defRPr>
            </a:lvl1pPr>
          </a:lstStyle>
          <a:p>
            <a:r>
              <a:rPr lang="en-US" sz="3700" b="1" dirty="0">
                <a:solidFill>
                  <a:srgbClr val="002060"/>
                </a:solidFill>
              </a:rPr>
              <a:t>Control #3</a:t>
            </a:r>
            <a:br>
              <a:rPr lang="en-US" b="1" dirty="0">
                <a:solidFill>
                  <a:srgbClr val="002060"/>
                </a:solidFill>
              </a:rPr>
            </a:br>
            <a:r>
              <a:rPr lang="en-US" sz="2900" b="1" dirty="0">
                <a:solidFill>
                  <a:srgbClr val="002060"/>
                </a:solidFill>
              </a:rPr>
              <a:t>Secure Configurations of Hardware and Software</a:t>
            </a:r>
            <a:endParaRPr lang="en-US" b="1" dirty="0">
              <a:solidFill>
                <a:srgbClr val="002060"/>
              </a:solidFill>
            </a:endParaRPr>
          </a:p>
        </p:txBody>
      </p:sp>
      <p:sp>
        <p:nvSpPr>
          <p:cNvPr id="7" name="Title 3">
            <a:extLst>
              <a:ext uri="{FF2B5EF4-FFF2-40B4-BE49-F238E27FC236}">
                <a16:creationId xmlns:a16="http://schemas.microsoft.com/office/drawing/2014/main" id="{664A81BC-1372-4A26-BDE4-A6878486B92A}"/>
              </a:ext>
            </a:extLst>
          </p:cNvPr>
          <p:cNvSpPr txBox="1">
            <a:spLocks/>
          </p:cNvSpPr>
          <p:nvPr/>
        </p:nvSpPr>
        <p:spPr>
          <a:xfrm>
            <a:off x="609600" y="4021673"/>
            <a:ext cx="10972800" cy="1066800"/>
          </a:xfrm>
          <a:prstGeom prst="rect">
            <a:avLst/>
          </a:prstGeom>
        </p:spPr>
        <p:txBody>
          <a:bodyPr vert="horz" anchor="ctr">
            <a:normAutofit fontScale="97500"/>
          </a:bodyPr>
          <a:lstStyle>
            <a:lvl1pPr algn="l" rtl="0" eaLnBrk="1" latinLnBrk="0" hangingPunct="1">
              <a:spcBef>
                <a:spcPct val="0"/>
              </a:spcBef>
              <a:buNone/>
              <a:defRPr kumimoji="0" sz="4000" kern="1200">
                <a:solidFill>
                  <a:schemeClr val="bg1"/>
                </a:solidFill>
                <a:latin typeface="+mj-lt"/>
                <a:ea typeface="+mj-ea"/>
                <a:cs typeface="+mj-cs"/>
              </a:defRPr>
            </a:lvl1pPr>
          </a:lstStyle>
          <a:p>
            <a:r>
              <a:rPr lang="en-US" sz="3700" b="1" dirty="0">
                <a:solidFill>
                  <a:srgbClr val="002060"/>
                </a:solidFill>
              </a:rPr>
              <a:t>Control #4</a:t>
            </a:r>
            <a:br>
              <a:rPr lang="en-US" b="1" dirty="0">
                <a:solidFill>
                  <a:srgbClr val="002060"/>
                </a:solidFill>
              </a:rPr>
            </a:br>
            <a:r>
              <a:rPr lang="en-US" sz="2900" b="1" dirty="0">
                <a:solidFill>
                  <a:srgbClr val="002060"/>
                </a:solidFill>
              </a:rPr>
              <a:t>Continuous Vulnerability Assessment and Remediation</a:t>
            </a:r>
            <a:endParaRPr lang="en-US" b="1" dirty="0">
              <a:solidFill>
                <a:srgbClr val="002060"/>
              </a:solidFill>
            </a:endParaRPr>
          </a:p>
        </p:txBody>
      </p:sp>
      <p:sp>
        <p:nvSpPr>
          <p:cNvPr id="8" name="Title 3">
            <a:extLst>
              <a:ext uri="{FF2B5EF4-FFF2-40B4-BE49-F238E27FC236}">
                <a16:creationId xmlns:a16="http://schemas.microsoft.com/office/drawing/2014/main" id="{D562A181-D614-4E75-9CEE-1411D7012217}"/>
              </a:ext>
            </a:extLst>
          </p:cNvPr>
          <p:cNvSpPr txBox="1">
            <a:spLocks/>
          </p:cNvSpPr>
          <p:nvPr/>
        </p:nvSpPr>
        <p:spPr>
          <a:xfrm>
            <a:off x="609600" y="5050373"/>
            <a:ext cx="10972800" cy="1066800"/>
          </a:xfrm>
          <a:prstGeom prst="rect">
            <a:avLst/>
          </a:prstGeom>
        </p:spPr>
        <p:txBody>
          <a:bodyPr vert="horz" anchor="ctr">
            <a:normAutofit fontScale="97500"/>
          </a:bodyPr>
          <a:lstStyle>
            <a:lvl1pPr algn="l" rtl="0" eaLnBrk="1" latinLnBrk="0" hangingPunct="1">
              <a:spcBef>
                <a:spcPct val="0"/>
              </a:spcBef>
              <a:buNone/>
              <a:defRPr kumimoji="0" sz="4000" kern="1200">
                <a:solidFill>
                  <a:schemeClr val="bg1"/>
                </a:solidFill>
                <a:latin typeface="+mj-lt"/>
                <a:ea typeface="+mj-ea"/>
                <a:cs typeface="+mj-cs"/>
              </a:defRPr>
            </a:lvl1pPr>
          </a:lstStyle>
          <a:p>
            <a:r>
              <a:rPr lang="en-US" sz="3700" b="1" dirty="0">
                <a:solidFill>
                  <a:srgbClr val="002060"/>
                </a:solidFill>
              </a:rPr>
              <a:t>Control #5</a:t>
            </a:r>
            <a:br>
              <a:rPr lang="en-US" b="1" dirty="0">
                <a:solidFill>
                  <a:srgbClr val="002060"/>
                </a:solidFill>
              </a:rPr>
            </a:br>
            <a:r>
              <a:rPr lang="en-US" sz="2900" b="1" dirty="0">
                <a:solidFill>
                  <a:srgbClr val="002060"/>
                </a:solidFill>
              </a:rPr>
              <a:t>Controlled Use of Administrative Privileges</a:t>
            </a:r>
            <a:endParaRPr lang="en-US" b="1" dirty="0">
              <a:solidFill>
                <a:srgbClr val="002060"/>
              </a:solidFill>
            </a:endParaRPr>
          </a:p>
        </p:txBody>
      </p:sp>
    </p:spTree>
    <p:extLst>
      <p:ext uri="{BB962C8B-B14F-4D97-AF65-F5344CB8AC3E}">
        <p14:creationId xmlns:p14="http://schemas.microsoft.com/office/powerpoint/2010/main" val="2546768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0C4FC4-761E-44AB-9E20-095737A66ADA}"/>
              </a:ext>
            </a:extLst>
          </p:cNvPr>
          <p:cNvSpPr>
            <a:spLocks noGrp="1"/>
          </p:cNvSpPr>
          <p:nvPr>
            <p:ph type="title"/>
          </p:nvPr>
        </p:nvSpPr>
        <p:spPr/>
        <p:txBody>
          <a:bodyPr>
            <a:normAutofit/>
          </a:bodyPr>
          <a:lstStyle/>
          <a:p>
            <a:r>
              <a:rPr lang="en-US" dirty="0">
                <a:solidFill>
                  <a:srgbClr val="002060"/>
                </a:solidFill>
              </a:rPr>
              <a:t>APT1 Recon BAT</a:t>
            </a:r>
          </a:p>
        </p:txBody>
      </p:sp>
      <p:sp>
        <p:nvSpPr>
          <p:cNvPr id="3" name="Content Placeholder 2">
            <a:extLst>
              <a:ext uri="{FF2B5EF4-FFF2-40B4-BE49-F238E27FC236}">
                <a16:creationId xmlns:a16="http://schemas.microsoft.com/office/drawing/2014/main" id="{A610D018-67B5-4A92-86A4-0BCE2EB0E1CE}"/>
              </a:ext>
            </a:extLst>
          </p:cNvPr>
          <p:cNvSpPr>
            <a:spLocks noGrp="1"/>
          </p:cNvSpPr>
          <p:nvPr>
            <p:ph idx="1"/>
          </p:nvPr>
        </p:nvSpPr>
        <p:spPr>
          <a:xfrm>
            <a:off x="609600" y="1619250"/>
            <a:ext cx="10972800" cy="4633559"/>
          </a:xfrm>
        </p:spPr>
        <p:txBody>
          <a:bodyPr>
            <a:normAutofit fontScale="32500" lnSpcReduction="20000"/>
          </a:bodyPr>
          <a:lstStyle/>
          <a:p>
            <a:pPr marL="109728" indent="0">
              <a:buNone/>
            </a:pPr>
            <a:r>
              <a:rPr lang="en-US" sz="3800" dirty="0"/>
              <a:t>@echo off</a:t>
            </a:r>
          </a:p>
          <a:p>
            <a:pPr marL="109728" indent="0">
              <a:buNone/>
            </a:pPr>
            <a:r>
              <a:rPr lang="en-US" sz="3800" dirty="0"/>
              <a:t>ipconfig /all&gt;&gt;"C:WINNT\Debug\1.txt"</a:t>
            </a:r>
          </a:p>
          <a:p>
            <a:pPr marL="109728" indent="0">
              <a:buNone/>
            </a:pPr>
            <a:r>
              <a:rPr lang="en-US" sz="3800" dirty="0"/>
              <a:t>net start&gt;&gt;"C:\WINNT\Debug\1.txt"</a:t>
            </a:r>
          </a:p>
          <a:p>
            <a:pPr marL="109728" indent="0">
              <a:buNone/>
            </a:pPr>
            <a:r>
              <a:rPr lang="en-US" sz="3800" dirty="0" err="1"/>
              <a:t>tasklist</a:t>
            </a:r>
            <a:r>
              <a:rPr lang="en-US" sz="3800" dirty="0"/>
              <a:t> /v&gt;&gt;"C:\WINNT\Debug\1.txt"</a:t>
            </a:r>
          </a:p>
          <a:p>
            <a:pPr marL="109728" indent="0">
              <a:buNone/>
            </a:pPr>
            <a:r>
              <a:rPr lang="en-US" sz="3800" dirty="0"/>
              <a:t>net user &gt;&gt;"C:\WINNT\Debug\1.txt"</a:t>
            </a:r>
          </a:p>
          <a:p>
            <a:pPr marL="109728" indent="0">
              <a:buNone/>
            </a:pPr>
            <a:r>
              <a:rPr lang="en-US" sz="3800" dirty="0"/>
              <a:t>net </a:t>
            </a:r>
            <a:r>
              <a:rPr lang="en-US" sz="3800" dirty="0" err="1"/>
              <a:t>localgroup</a:t>
            </a:r>
            <a:r>
              <a:rPr lang="en-US" sz="3800" dirty="0"/>
              <a:t> administrators&gt;&gt;"C:\WINNT\Debug\1.txt"</a:t>
            </a:r>
          </a:p>
          <a:p>
            <a:pPr marL="109728" indent="0">
              <a:buNone/>
            </a:pPr>
            <a:r>
              <a:rPr lang="en-US" sz="3800" dirty="0"/>
              <a:t>netstat -</a:t>
            </a:r>
            <a:r>
              <a:rPr lang="en-US" sz="3800" dirty="0" err="1"/>
              <a:t>ano</a:t>
            </a:r>
            <a:r>
              <a:rPr lang="en-US" sz="3800" dirty="0"/>
              <a:t>&gt;&gt;"C:\WINNT\Debug\1.txt"</a:t>
            </a:r>
          </a:p>
          <a:p>
            <a:pPr marL="109728" indent="0">
              <a:buNone/>
            </a:pPr>
            <a:r>
              <a:rPr lang="en-US" sz="3800" dirty="0"/>
              <a:t>net use&gt;&gt;"C:\WINNT\Debug\1.txt"</a:t>
            </a:r>
          </a:p>
          <a:p>
            <a:pPr marL="109728" indent="0">
              <a:buNone/>
            </a:pPr>
            <a:r>
              <a:rPr lang="en-US" sz="3800" dirty="0"/>
              <a:t>net view&gt;&gt;"C:\WINNT\Debug\1.txt"</a:t>
            </a:r>
          </a:p>
          <a:p>
            <a:pPr marL="109728" indent="0">
              <a:buNone/>
            </a:pPr>
            <a:r>
              <a:rPr lang="en-US" sz="3800" dirty="0"/>
              <a:t>net view /domain&gt;&gt;"C:\WINNT\Debug\1.txt"</a:t>
            </a:r>
          </a:p>
          <a:p>
            <a:pPr marL="109728" indent="0">
              <a:buNone/>
            </a:pPr>
            <a:r>
              <a:rPr lang="en-US" sz="3800" dirty="0"/>
              <a:t>net group /domain&gt;&gt;"C:\WINNT\Debug\1.txt"</a:t>
            </a:r>
          </a:p>
          <a:p>
            <a:pPr marL="109728" indent="0">
              <a:buNone/>
            </a:pPr>
            <a:r>
              <a:rPr lang="en-US" sz="3800" dirty="0"/>
              <a:t>net group "domain users" /domain&gt;&gt;"C:\WINNT\Debug\1.txt"</a:t>
            </a:r>
          </a:p>
          <a:p>
            <a:pPr marL="109728" indent="0">
              <a:buNone/>
            </a:pPr>
            <a:r>
              <a:rPr lang="en-US" sz="3800" dirty="0"/>
              <a:t>net group "domain admins" /domain&gt;&gt;"C:\WINNT\Debug\1.txt"</a:t>
            </a:r>
          </a:p>
          <a:p>
            <a:pPr marL="109728" indent="0">
              <a:buNone/>
            </a:pPr>
            <a:r>
              <a:rPr lang="en-US" sz="3800" dirty="0"/>
              <a:t>net group "domain controllers" /domain&gt;&gt;"C:\WINNT\Debug\1.txt"</a:t>
            </a:r>
          </a:p>
          <a:p>
            <a:pPr marL="109728" indent="0">
              <a:buNone/>
            </a:pPr>
            <a:r>
              <a:rPr lang="en-US" sz="3800" dirty="0"/>
              <a:t>net group "exchange domain servers" /domain&gt;&gt;"C:\WINNT\Debug\1.txt"</a:t>
            </a:r>
          </a:p>
          <a:p>
            <a:pPr marL="109728" indent="0">
              <a:buNone/>
            </a:pPr>
            <a:r>
              <a:rPr lang="en-US" sz="3800" dirty="0"/>
              <a:t>net group "exchange servers" /domain&gt;&gt;"C:\WINNT\Debug\1.txt"</a:t>
            </a:r>
          </a:p>
          <a:p>
            <a:pPr marL="109728" indent="0">
              <a:buNone/>
            </a:pPr>
            <a:r>
              <a:rPr lang="en-US" sz="3800" dirty="0"/>
              <a:t>net group "domain computers" /domain&gt;&gt;"C:\WINNT\Debug\1.txt"</a:t>
            </a:r>
          </a:p>
          <a:p>
            <a:pPr marL="109728" indent="0">
              <a:buNone/>
            </a:pPr>
            <a:endParaRPr lang="en-US" dirty="0"/>
          </a:p>
        </p:txBody>
      </p:sp>
    </p:spTree>
    <p:extLst>
      <p:ext uri="{BB962C8B-B14F-4D97-AF65-F5344CB8AC3E}">
        <p14:creationId xmlns:p14="http://schemas.microsoft.com/office/powerpoint/2010/main" val="337366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31910-93CB-40B9-B1C5-2F0709498CDD}"/>
              </a:ext>
            </a:extLst>
          </p:cNvPr>
          <p:cNvSpPr>
            <a:spLocks noGrp="1"/>
          </p:cNvSpPr>
          <p:nvPr>
            <p:ph type="title"/>
          </p:nvPr>
        </p:nvSpPr>
        <p:spPr>
          <a:xfrm>
            <a:off x="838200" y="376238"/>
            <a:ext cx="10515600" cy="2852737"/>
          </a:xfrm>
        </p:spPr>
        <p:txBody>
          <a:bodyPr/>
          <a:lstStyle/>
          <a:p>
            <a:r>
              <a:rPr lang="en-US" b="1" dirty="0">
                <a:ln w="0"/>
                <a:effectLst>
                  <a:outerShdw blurRad="38100" dist="19050" dir="2700000" algn="tl" rotWithShape="0">
                    <a:schemeClr val="dk1">
                      <a:alpha val="40000"/>
                    </a:schemeClr>
                  </a:outerShdw>
                </a:effectLst>
              </a:rPr>
              <a:t>The “Why’s” of Incident Response</a:t>
            </a:r>
          </a:p>
        </p:txBody>
      </p:sp>
    </p:spTree>
    <p:extLst>
      <p:ext uri="{BB962C8B-B14F-4D97-AF65-F5344CB8AC3E}">
        <p14:creationId xmlns:p14="http://schemas.microsoft.com/office/powerpoint/2010/main" val="2739267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0C4FC4-761E-44AB-9E20-095737A66ADA}"/>
              </a:ext>
            </a:extLst>
          </p:cNvPr>
          <p:cNvSpPr>
            <a:spLocks noGrp="1"/>
          </p:cNvSpPr>
          <p:nvPr>
            <p:ph type="title"/>
          </p:nvPr>
        </p:nvSpPr>
        <p:spPr/>
        <p:txBody>
          <a:bodyPr>
            <a:normAutofit/>
          </a:bodyPr>
          <a:lstStyle/>
          <a:p>
            <a:r>
              <a:rPr lang="en-US" dirty="0">
                <a:solidFill>
                  <a:srgbClr val="002060"/>
                </a:solidFill>
              </a:rPr>
              <a:t>Sample Automation Script: Get-ACL</a:t>
            </a:r>
          </a:p>
        </p:txBody>
      </p:sp>
      <p:sp>
        <p:nvSpPr>
          <p:cNvPr id="3" name="Content Placeholder 2">
            <a:extLst>
              <a:ext uri="{FF2B5EF4-FFF2-40B4-BE49-F238E27FC236}">
                <a16:creationId xmlns:a16="http://schemas.microsoft.com/office/drawing/2014/main" id="{A610D018-67B5-4A92-86A4-0BCE2EB0E1CE}"/>
              </a:ext>
            </a:extLst>
          </p:cNvPr>
          <p:cNvSpPr>
            <a:spLocks noGrp="1"/>
          </p:cNvSpPr>
          <p:nvPr>
            <p:ph idx="1"/>
          </p:nvPr>
        </p:nvSpPr>
        <p:spPr>
          <a:xfrm>
            <a:off x="609600" y="1888073"/>
            <a:ext cx="10972800" cy="4364736"/>
          </a:xfrm>
        </p:spPr>
        <p:txBody>
          <a:bodyPr>
            <a:normAutofit fontScale="77500" lnSpcReduction="20000"/>
          </a:bodyPr>
          <a:lstStyle/>
          <a:p>
            <a:pPr marL="109728" indent="0">
              <a:buNone/>
            </a:pPr>
            <a:r>
              <a:rPr lang="en-US" dirty="0"/>
              <a:t>Get-</a:t>
            </a:r>
            <a:r>
              <a:rPr lang="en-US" dirty="0" err="1"/>
              <a:t>ChildItem</a:t>
            </a:r>
            <a:r>
              <a:rPr lang="en-US" dirty="0"/>
              <a:t> c:\data -</a:t>
            </a:r>
            <a:r>
              <a:rPr lang="en-US" dirty="0" err="1"/>
              <a:t>recurse</a:t>
            </a:r>
            <a:r>
              <a:rPr lang="en-US" dirty="0"/>
              <a:t> | Get-ACL | </a:t>
            </a:r>
            <a:r>
              <a:rPr lang="en-US" dirty="0" err="1"/>
              <a:t>fl</a:t>
            </a:r>
            <a:r>
              <a:rPr lang="en-US" dirty="0"/>
              <a:t> &gt; acl_baseline.txt</a:t>
            </a:r>
          </a:p>
          <a:p>
            <a:pPr marL="109728" indent="0">
              <a:buNone/>
            </a:pPr>
            <a:endParaRPr lang="en-US" dirty="0"/>
          </a:p>
          <a:p>
            <a:pPr marL="109728" indent="0">
              <a:buNone/>
            </a:pPr>
            <a:r>
              <a:rPr lang="en-US" dirty="0"/>
              <a:t>Get-</a:t>
            </a:r>
            <a:r>
              <a:rPr lang="en-US" dirty="0" err="1"/>
              <a:t>ChildItem</a:t>
            </a:r>
            <a:r>
              <a:rPr lang="en-US" dirty="0"/>
              <a:t> c:\data -</a:t>
            </a:r>
            <a:r>
              <a:rPr lang="en-US" dirty="0" err="1"/>
              <a:t>recurse</a:t>
            </a:r>
            <a:r>
              <a:rPr lang="en-US" dirty="0"/>
              <a:t> &gt; Get-ACL | </a:t>
            </a:r>
            <a:r>
              <a:rPr lang="en-US" dirty="0" err="1"/>
              <a:t>fl</a:t>
            </a:r>
            <a:r>
              <a:rPr lang="en-US" dirty="0"/>
              <a:t> &gt; acl_current.txt</a:t>
            </a:r>
          </a:p>
          <a:p>
            <a:pPr marL="109728" indent="0">
              <a:buNone/>
            </a:pPr>
            <a:endParaRPr lang="en-US" dirty="0"/>
          </a:p>
          <a:p>
            <a:pPr marL="109728" indent="0">
              <a:buNone/>
            </a:pPr>
            <a:r>
              <a:rPr lang="en-US" dirty="0"/>
              <a:t>Compare-object (get-content acl_baseline.txt) (get-content acl_current.txt) &gt; results.txt</a:t>
            </a:r>
          </a:p>
          <a:p>
            <a:pPr marL="109728" indent="0">
              <a:buNone/>
            </a:pPr>
            <a:endParaRPr lang="en-US" dirty="0"/>
          </a:p>
          <a:p>
            <a:pPr marL="109728" indent="0">
              <a:buNone/>
            </a:pPr>
            <a:r>
              <a:rPr lang="en-US" dirty="0" err="1"/>
              <a:t>sendEmail</a:t>
            </a:r>
            <a:r>
              <a:rPr lang="en-US" dirty="0"/>
              <a:t> -f user@domain.com</a:t>
            </a:r>
          </a:p>
          <a:p>
            <a:pPr marL="109728" indent="0">
              <a:buNone/>
            </a:pPr>
            <a:r>
              <a:rPr lang="en-US" dirty="0"/>
              <a:t>	-t user2@domain.com</a:t>
            </a:r>
          </a:p>
          <a:p>
            <a:pPr marL="109728" indent="0">
              <a:buNone/>
            </a:pPr>
            <a:r>
              <a:rPr lang="en-US" dirty="0"/>
              <a:t>	-u "ACL Change Alert"</a:t>
            </a:r>
          </a:p>
          <a:p>
            <a:pPr marL="109728" indent="0">
              <a:buNone/>
            </a:pPr>
            <a:r>
              <a:rPr lang="en-US" dirty="0"/>
              <a:t>	-m "Please see attached alert."</a:t>
            </a:r>
          </a:p>
          <a:p>
            <a:pPr marL="109728" indent="0">
              <a:buNone/>
            </a:pPr>
            <a:r>
              <a:rPr lang="en-US" dirty="0"/>
              <a:t>	-s mail.domain.com:25 </a:t>
            </a:r>
          </a:p>
          <a:p>
            <a:pPr marL="109728" indent="0">
              <a:buNone/>
            </a:pPr>
            <a:r>
              <a:rPr lang="en-US" dirty="0"/>
              <a:t>	-a results.txt</a:t>
            </a:r>
          </a:p>
        </p:txBody>
      </p:sp>
    </p:spTree>
    <p:extLst>
      <p:ext uri="{BB962C8B-B14F-4D97-AF65-F5344CB8AC3E}">
        <p14:creationId xmlns:p14="http://schemas.microsoft.com/office/powerpoint/2010/main" val="1345191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0C4FC4-761E-44AB-9E20-095737A66ADA}"/>
              </a:ext>
            </a:extLst>
          </p:cNvPr>
          <p:cNvSpPr>
            <a:spLocks noGrp="1"/>
          </p:cNvSpPr>
          <p:nvPr>
            <p:ph type="title"/>
          </p:nvPr>
        </p:nvSpPr>
        <p:spPr/>
        <p:txBody>
          <a:bodyPr>
            <a:normAutofit/>
          </a:bodyPr>
          <a:lstStyle/>
          <a:p>
            <a:r>
              <a:rPr lang="en-US" dirty="0">
                <a:solidFill>
                  <a:srgbClr val="002060"/>
                </a:solidFill>
              </a:rPr>
              <a:t>Sample Automation Script: OpenVAS </a:t>
            </a:r>
            <a:br>
              <a:rPr lang="en-US" dirty="0">
                <a:solidFill>
                  <a:srgbClr val="002060"/>
                </a:solidFill>
              </a:rPr>
            </a:br>
            <a:r>
              <a:rPr lang="en-US" sz="2200" dirty="0">
                <a:solidFill>
                  <a:srgbClr val="002060"/>
                </a:solidFill>
              </a:rPr>
              <a:t>(to detect wireless access points connected to the wired network)</a:t>
            </a:r>
            <a:endParaRPr lang="en-US" dirty="0">
              <a:solidFill>
                <a:srgbClr val="002060"/>
              </a:solidFill>
            </a:endParaRPr>
          </a:p>
        </p:txBody>
      </p:sp>
      <p:sp>
        <p:nvSpPr>
          <p:cNvPr id="3" name="Content Placeholder 2">
            <a:extLst>
              <a:ext uri="{FF2B5EF4-FFF2-40B4-BE49-F238E27FC236}">
                <a16:creationId xmlns:a16="http://schemas.microsoft.com/office/drawing/2014/main" id="{A610D018-67B5-4A92-86A4-0BCE2EB0E1CE}"/>
              </a:ext>
            </a:extLst>
          </p:cNvPr>
          <p:cNvSpPr>
            <a:spLocks noGrp="1"/>
          </p:cNvSpPr>
          <p:nvPr>
            <p:ph idx="1"/>
          </p:nvPr>
        </p:nvSpPr>
        <p:spPr>
          <a:xfrm>
            <a:off x="609600" y="1888073"/>
            <a:ext cx="10972800" cy="4364736"/>
          </a:xfrm>
        </p:spPr>
        <p:txBody>
          <a:bodyPr>
            <a:normAutofit lnSpcReduction="10000"/>
          </a:bodyPr>
          <a:lstStyle/>
          <a:p>
            <a:r>
              <a:rPr lang="en-US" dirty="0"/>
              <a:t>OpenVAS-Client -c /home/auditor/</a:t>
            </a:r>
            <a:r>
              <a:rPr lang="en-US" dirty="0" err="1"/>
              <a:t>openvas.rc</a:t>
            </a:r>
            <a:r>
              <a:rPr lang="en-US" dirty="0"/>
              <a:t> -T html -</a:t>
            </a:r>
            <a:r>
              <a:rPr lang="en-US" dirty="0" err="1"/>
              <a:t>qx</a:t>
            </a:r>
            <a:r>
              <a:rPr lang="en-US" dirty="0"/>
              <a:t> 127.0.0.1 9390 /home/auditor/results.html</a:t>
            </a:r>
          </a:p>
          <a:p>
            <a:endParaRPr lang="en-US" dirty="0"/>
          </a:p>
          <a:p>
            <a:r>
              <a:rPr lang="en-US" dirty="0" err="1"/>
              <a:t>sendEmail</a:t>
            </a:r>
            <a:r>
              <a:rPr lang="en-US" dirty="0"/>
              <a:t> -f user@domain.com</a:t>
            </a:r>
          </a:p>
          <a:p>
            <a:r>
              <a:rPr lang="en-US" dirty="0"/>
              <a:t>	-t user2@domain.com</a:t>
            </a:r>
          </a:p>
          <a:p>
            <a:r>
              <a:rPr lang="en-US" dirty="0"/>
              <a:t>	-u "Wireless Device Alert"</a:t>
            </a:r>
          </a:p>
          <a:p>
            <a:r>
              <a:rPr lang="en-US" dirty="0"/>
              <a:t>	-m "Please see attached alert."</a:t>
            </a:r>
          </a:p>
          <a:p>
            <a:r>
              <a:rPr lang="en-US" dirty="0"/>
              <a:t>	-s mail.domain.com: 25</a:t>
            </a:r>
          </a:p>
          <a:p>
            <a:r>
              <a:rPr lang="en-US" dirty="0"/>
              <a:t>	-a /home/auditor/results.html</a:t>
            </a:r>
          </a:p>
          <a:p>
            <a:pPr marL="109728" indent="0">
              <a:buNone/>
            </a:pPr>
            <a:endParaRPr lang="en-US" dirty="0"/>
          </a:p>
        </p:txBody>
      </p:sp>
    </p:spTree>
    <p:extLst>
      <p:ext uri="{BB962C8B-B14F-4D97-AF65-F5344CB8AC3E}">
        <p14:creationId xmlns:p14="http://schemas.microsoft.com/office/powerpoint/2010/main" val="719181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0C4FC4-761E-44AB-9E20-095737A66ADA}"/>
              </a:ext>
            </a:extLst>
          </p:cNvPr>
          <p:cNvSpPr>
            <a:spLocks noGrp="1"/>
          </p:cNvSpPr>
          <p:nvPr>
            <p:ph type="title"/>
          </p:nvPr>
        </p:nvSpPr>
        <p:spPr/>
        <p:txBody>
          <a:bodyPr>
            <a:normAutofit/>
          </a:bodyPr>
          <a:lstStyle/>
          <a:p>
            <a:r>
              <a:rPr lang="en-US" dirty="0">
                <a:solidFill>
                  <a:srgbClr val="002060"/>
                </a:solidFill>
              </a:rPr>
              <a:t>Sample Automation Script: Get-</a:t>
            </a:r>
            <a:r>
              <a:rPr lang="en-US" dirty="0" err="1">
                <a:solidFill>
                  <a:srgbClr val="002060"/>
                </a:solidFill>
              </a:rPr>
              <a:t>WMIObject</a:t>
            </a:r>
            <a:endParaRPr lang="en-US" dirty="0">
              <a:solidFill>
                <a:srgbClr val="002060"/>
              </a:solidFill>
            </a:endParaRPr>
          </a:p>
        </p:txBody>
      </p:sp>
      <p:sp>
        <p:nvSpPr>
          <p:cNvPr id="3" name="Content Placeholder 2">
            <a:extLst>
              <a:ext uri="{FF2B5EF4-FFF2-40B4-BE49-F238E27FC236}">
                <a16:creationId xmlns:a16="http://schemas.microsoft.com/office/drawing/2014/main" id="{A610D018-67B5-4A92-86A4-0BCE2EB0E1CE}"/>
              </a:ext>
            </a:extLst>
          </p:cNvPr>
          <p:cNvSpPr>
            <a:spLocks noGrp="1"/>
          </p:cNvSpPr>
          <p:nvPr>
            <p:ph idx="1"/>
          </p:nvPr>
        </p:nvSpPr>
        <p:spPr>
          <a:xfrm>
            <a:off x="609600" y="1888073"/>
            <a:ext cx="10972800" cy="4364736"/>
          </a:xfrm>
        </p:spPr>
        <p:txBody>
          <a:bodyPr>
            <a:normAutofit fontScale="77500" lnSpcReduction="20000"/>
          </a:bodyPr>
          <a:lstStyle/>
          <a:p>
            <a:pPr marL="109728" indent="0">
              <a:buNone/>
            </a:pPr>
            <a:r>
              <a:rPr lang="en-US" dirty="0"/>
              <a:t>Get-</a:t>
            </a:r>
            <a:r>
              <a:rPr lang="en-US" dirty="0" err="1"/>
              <a:t>WMIObject</a:t>
            </a:r>
            <a:r>
              <a:rPr lang="en-US" dirty="0"/>
              <a:t> Win32_Useraccount | Select Name, SID &gt; user_baseline.txt</a:t>
            </a:r>
          </a:p>
          <a:p>
            <a:pPr marL="109728" indent="0">
              <a:buNone/>
            </a:pPr>
            <a:endParaRPr lang="en-US" dirty="0"/>
          </a:p>
          <a:p>
            <a:pPr marL="109728" indent="0">
              <a:buNone/>
            </a:pPr>
            <a:r>
              <a:rPr lang="en-US" dirty="0"/>
              <a:t>Get-</a:t>
            </a:r>
            <a:r>
              <a:rPr lang="en-US" dirty="0" err="1"/>
              <a:t>WMIObject</a:t>
            </a:r>
            <a:r>
              <a:rPr lang="en-US" dirty="0"/>
              <a:t> Win32_Useraccount | Select Name, SID &gt; user_current.txt</a:t>
            </a:r>
          </a:p>
          <a:p>
            <a:pPr marL="109728" indent="0">
              <a:buNone/>
            </a:pPr>
            <a:endParaRPr lang="en-US" dirty="0"/>
          </a:p>
          <a:p>
            <a:pPr marL="109728" indent="0">
              <a:buNone/>
            </a:pPr>
            <a:r>
              <a:rPr lang="en-US" dirty="0"/>
              <a:t>Compare-Object (Get-Content user_baseline.txt) (Get-Content user_current.txt) &gt; results.txt</a:t>
            </a:r>
          </a:p>
          <a:p>
            <a:pPr marL="109728" indent="0">
              <a:buNone/>
            </a:pPr>
            <a:endParaRPr lang="en-US" dirty="0"/>
          </a:p>
          <a:p>
            <a:pPr marL="109728" indent="0">
              <a:buNone/>
            </a:pPr>
            <a:r>
              <a:rPr lang="en-US" dirty="0" err="1"/>
              <a:t>sendEmail</a:t>
            </a:r>
            <a:r>
              <a:rPr lang="en-US" dirty="0"/>
              <a:t> -f user@domain.com</a:t>
            </a:r>
          </a:p>
          <a:p>
            <a:pPr marL="109728" indent="0">
              <a:buNone/>
            </a:pPr>
            <a:r>
              <a:rPr lang="en-US" dirty="0"/>
              <a:t>	-t user2@domain.com</a:t>
            </a:r>
          </a:p>
          <a:p>
            <a:pPr marL="109728" indent="0">
              <a:buNone/>
            </a:pPr>
            <a:r>
              <a:rPr lang="en-US" dirty="0"/>
              <a:t>	-u "User Change Alert"</a:t>
            </a:r>
          </a:p>
          <a:p>
            <a:pPr marL="109728" indent="0">
              <a:buNone/>
            </a:pPr>
            <a:r>
              <a:rPr lang="en-US" dirty="0"/>
              <a:t>	-m "Please see attached alert."</a:t>
            </a:r>
          </a:p>
          <a:p>
            <a:pPr marL="109728" indent="0">
              <a:buNone/>
            </a:pPr>
            <a:r>
              <a:rPr lang="en-US" dirty="0"/>
              <a:t>	-s mail.domain.com:25 </a:t>
            </a:r>
          </a:p>
          <a:p>
            <a:pPr marL="109728" indent="0">
              <a:buNone/>
            </a:pPr>
            <a:r>
              <a:rPr lang="en-US" dirty="0"/>
              <a:t>	-a results.txt</a:t>
            </a:r>
          </a:p>
        </p:txBody>
      </p:sp>
    </p:spTree>
    <p:extLst>
      <p:ext uri="{BB962C8B-B14F-4D97-AF65-F5344CB8AC3E}">
        <p14:creationId xmlns:p14="http://schemas.microsoft.com/office/powerpoint/2010/main" val="1697053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43CD97-41AC-44E1-A470-9122B74903AF}"/>
              </a:ext>
            </a:extLst>
          </p:cNvPr>
          <p:cNvSpPr>
            <a:spLocks noGrp="1"/>
          </p:cNvSpPr>
          <p:nvPr>
            <p:ph type="title"/>
          </p:nvPr>
        </p:nvSpPr>
        <p:spPr/>
        <p:txBody>
          <a:bodyPr/>
          <a:lstStyle/>
          <a:p>
            <a:r>
              <a:rPr lang="en-US" b="1" dirty="0">
                <a:solidFill>
                  <a:srgbClr val="002060"/>
                </a:solidFill>
              </a:rPr>
              <a:t>Why am I qualified to talk about this?</a:t>
            </a:r>
          </a:p>
        </p:txBody>
      </p:sp>
      <p:sp>
        <p:nvSpPr>
          <p:cNvPr id="3" name="Content Placeholder 2">
            <a:extLst>
              <a:ext uri="{FF2B5EF4-FFF2-40B4-BE49-F238E27FC236}">
                <a16:creationId xmlns:a16="http://schemas.microsoft.com/office/drawing/2014/main" id="{95732685-E02F-4E43-B341-7F90D87E7960}"/>
              </a:ext>
            </a:extLst>
          </p:cNvPr>
          <p:cNvSpPr>
            <a:spLocks noGrp="1"/>
          </p:cNvSpPr>
          <p:nvPr>
            <p:ph idx="1"/>
          </p:nvPr>
        </p:nvSpPr>
        <p:spPr/>
        <p:txBody>
          <a:bodyPr>
            <a:normAutofit/>
          </a:bodyPr>
          <a:lstStyle/>
          <a:p>
            <a:r>
              <a:rPr lang="en-US" sz="4000" dirty="0">
                <a:solidFill>
                  <a:schemeClr val="tx1"/>
                </a:solidFill>
              </a:rPr>
              <a:t>GIAC Certified Incident Handler</a:t>
            </a:r>
          </a:p>
          <a:p>
            <a:r>
              <a:rPr lang="en-US" sz="4000" dirty="0">
                <a:solidFill>
                  <a:schemeClr val="tx1"/>
                </a:solidFill>
              </a:rPr>
              <a:t>Certified Ethical Hacker v7</a:t>
            </a:r>
          </a:p>
          <a:p>
            <a:r>
              <a:rPr lang="en-US" sz="4000" dirty="0">
                <a:solidFill>
                  <a:schemeClr val="tx1"/>
                </a:solidFill>
              </a:rPr>
              <a:t>MSIT Information Security and Assurance</a:t>
            </a:r>
          </a:p>
          <a:p>
            <a:pPr marL="109728" indent="0" algn="r">
              <a:buNone/>
            </a:pPr>
            <a:r>
              <a:rPr lang="en-US" dirty="0">
                <a:solidFill>
                  <a:schemeClr val="tx1"/>
                </a:solidFill>
              </a:rPr>
              <a:t>Continued…</a:t>
            </a:r>
          </a:p>
        </p:txBody>
      </p:sp>
    </p:spTree>
    <p:extLst>
      <p:ext uri="{BB962C8B-B14F-4D97-AF65-F5344CB8AC3E}">
        <p14:creationId xmlns:p14="http://schemas.microsoft.com/office/powerpoint/2010/main" val="3735233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43CD97-41AC-44E1-A470-9122B74903AF}"/>
              </a:ext>
            </a:extLst>
          </p:cNvPr>
          <p:cNvSpPr>
            <a:spLocks noGrp="1"/>
          </p:cNvSpPr>
          <p:nvPr>
            <p:ph type="title"/>
          </p:nvPr>
        </p:nvSpPr>
        <p:spPr/>
        <p:txBody>
          <a:bodyPr>
            <a:normAutofit/>
          </a:bodyPr>
          <a:lstStyle/>
          <a:p>
            <a:r>
              <a:rPr lang="en-US" b="1" dirty="0">
                <a:solidFill>
                  <a:srgbClr val="002060"/>
                </a:solidFill>
              </a:rPr>
              <a:t>Why am I qualified to talk about this?</a:t>
            </a:r>
            <a:r>
              <a:rPr lang="en-US" sz="2200" b="1" dirty="0">
                <a:solidFill>
                  <a:srgbClr val="002060"/>
                </a:solidFill>
              </a:rPr>
              <a:t>(continued)</a:t>
            </a:r>
            <a:endParaRPr lang="en-US" b="1" dirty="0">
              <a:solidFill>
                <a:srgbClr val="002060"/>
              </a:solidFill>
            </a:endParaRPr>
          </a:p>
        </p:txBody>
      </p:sp>
      <p:sp>
        <p:nvSpPr>
          <p:cNvPr id="3" name="Content Placeholder 2">
            <a:extLst>
              <a:ext uri="{FF2B5EF4-FFF2-40B4-BE49-F238E27FC236}">
                <a16:creationId xmlns:a16="http://schemas.microsoft.com/office/drawing/2014/main" id="{95732685-E02F-4E43-B341-7F90D87E7960}"/>
              </a:ext>
            </a:extLst>
          </p:cNvPr>
          <p:cNvSpPr>
            <a:spLocks noGrp="1"/>
          </p:cNvSpPr>
          <p:nvPr>
            <p:ph idx="1"/>
          </p:nvPr>
        </p:nvSpPr>
        <p:spPr/>
        <p:txBody>
          <a:bodyPr>
            <a:normAutofit/>
          </a:bodyPr>
          <a:lstStyle/>
          <a:p>
            <a:r>
              <a:rPr lang="en-US" sz="3600" dirty="0">
                <a:solidFill>
                  <a:schemeClr val="tx1"/>
                </a:solidFill>
              </a:rPr>
              <a:t>Started on the business side of the house for:</a:t>
            </a:r>
          </a:p>
          <a:p>
            <a:pPr lvl="1"/>
            <a:r>
              <a:rPr lang="en-US" sz="3600" dirty="0">
                <a:solidFill>
                  <a:schemeClr val="tx1"/>
                </a:solidFill>
              </a:rPr>
              <a:t>An infrastructure cabling and security/audiovisual contractor</a:t>
            </a:r>
          </a:p>
          <a:p>
            <a:pPr lvl="1"/>
            <a:r>
              <a:rPr lang="en-US" sz="3600" dirty="0">
                <a:solidFill>
                  <a:schemeClr val="tx1"/>
                </a:solidFill>
              </a:rPr>
              <a:t>A multi-family housing company</a:t>
            </a:r>
          </a:p>
          <a:p>
            <a:pPr lvl="1"/>
            <a:r>
              <a:rPr lang="en-US" sz="3600" dirty="0">
                <a:solidFill>
                  <a:schemeClr val="tx1"/>
                </a:solidFill>
              </a:rPr>
              <a:t>A general contractor</a:t>
            </a:r>
          </a:p>
          <a:p>
            <a:pPr lvl="1"/>
            <a:r>
              <a:rPr lang="en-US" sz="3600" dirty="0">
                <a:solidFill>
                  <a:schemeClr val="tx1"/>
                </a:solidFill>
              </a:rPr>
              <a:t>A global manufacturing firm</a:t>
            </a:r>
          </a:p>
        </p:txBody>
      </p:sp>
    </p:spTree>
    <p:extLst>
      <p:ext uri="{BB962C8B-B14F-4D97-AF65-F5344CB8AC3E}">
        <p14:creationId xmlns:p14="http://schemas.microsoft.com/office/powerpoint/2010/main" val="67272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85D2A0-4E57-4DE4-B3CA-203E300A1F11}"/>
              </a:ext>
            </a:extLst>
          </p:cNvPr>
          <p:cNvSpPr>
            <a:spLocks noGrp="1"/>
          </p:cNvSpPr>
          <p:nvPr>
            <p:ph type="title"/>
          </p:nvPr>
        </p:nvSpPr>
        <p:spPr/>
        <p:txBody>
          <a:bodyPr>
            <a:normAutofit/>
          </a:bodyPr>
          <a:lstStyle/>
          <a:p>
            <a:r>
              <a:rPr lang="en-US" b="1" dirty="0">
                <a:solidFill>
                  <a:srgbClr val="002060"/>
                </a:solidFill>
              </a:rPr>
              <a:t>Why do we need an incident response plan?</a:t>
            </a:r>
          </a:p>
        </p:txBody>
      </p:sp>
      <p:sp>
        <p:nvSpPr>
          <p:cNvPr id="3" name="Content Placeholder 2">
            <a:extLst>
              <a:ext uri="{FF2B5EF4-FFF2-40B4-BE49-F238E27FC236}">
                <a16:creationId xmlns:a16="http://schemas.microsoft.com/office/drawing/2014/main" id="{A2224EB0-D851-4785-9CD1-7256708AECBE}"/>
              </a:ext>
            </a:extLst>
          </p:cNvPr>
          <p:cNvSpPr>
            <a:spLocks noGrp="1"/>
          </p:cNvSpPr>
          <p:nvPr>
            <p:ph idx="1"/>
          </p:nvPr>
        </p:nvSpPr>
        <p:spPr/>
        <p:txBody>
          <a:bodyPr>
            <a:normAutofit/>
          </a:bodyPr>
          <a:lstStyle/>
          <a:p>
            <a:r>
              <a:rPr lang="en-US" sz="3600" dirty="0">
                <a:solidFill>
                  <a:schemeClr val="tx1"/>
                </a:solidFill>
              </a:rPr>
              <a:t>Fewer surprises when incidents occur</a:t>
            </a:r>
          </a:p>
          <a:p>
            <a:r>
              <a:rPr lang="en-US" sz="3600" dirty="0">
                <a:solidFill>
                  <a:schemeClr val="tx1"/>
                </a:solidFill>
              </a:rPr>
              <a:t>Well documented procedures ensure that key steps are not missed</a:t>
            </a:r>
          </a:p>
          <a:p>
            <a:r>
              <a:rPr lang="en-US" sz="3600" dirty="0">
                <a:solidFill>
                  <a:schemeClr val="tx1"/>
                </a:solidFill>
              </a:rPr>
              <a:t>Exercises help the team members understand their role(s)</a:t>
            </a:r>
          </a:p>
        </p:txBody>
      </p:sp>
    </p:spTree>
    <p:extLst>
      <p:ext uri="{BB962C8B-B14F-4D97-AF65-F5344CB8AC3E}">
        <p14:creationId xmlns:p14="http://schemas.microsoft.com/office/powerpoint/2010/main" val="1153543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85D2A0-4E57-4DE4-B3CA-203E300A1F11}"/>
              </a:ext>
            </a:extLst>
          </p:cNvPr>
          <p:cNvSpPr>
            <a:spLocks noGrp="1"/>
          </p:cNvSpPr>
          <p:nvPr>
            <p:ph type="title"/>
          </p:nvPr>
        </p:nvSpPr>
        <p:spPr/>
        <p:txBody>
          <a:bodyPr>
            <a:normAutofit/>
          </a:bodyPr>
          <a:lstStyle/>
          <a:p>
            <a:r>
              <a:rPr lang="en-US" b="1" dirty="0">
                <a:solidFill>
                  <a:srgbClr val="002060"/>
                </a:solidFill>
              </a:rPr>
              <a:t>Why do we need an incident response plan?</a:t>
            </a:r>
          </a:p>
        </p:txBody>
      </p:sp>
      <p:sp>
        <p:nvSpPr>
          <p:cNvPr id="3" name="Content Placeholder 2">
            <a:extLst>
              <a:ext uri="{FF2B5EF4-FFF2-40B4-BE49-F238E27FC236}">
                <a16:creationId xmlns:a16="http://schemas.microsoft.com/office/drawing/2014/main" id="{A2224EB0-D851-4785-9CD1-7256708AECBE}"/>
              </a:ext>
            </a:extLst>
          </p:cNvPr>
          <p:cNvSpPr>
            <a:spLocks noGrp="1"/>
          </p:cNvSpPr>
          <p:nvPr>
            <p:ph idx="1"/>
          </p:nvPr>
        </p:nvSpPr>
        <p:spPr/>
        <p:txBody>
          <a:bodyPr>
            <a:normAutofit/>
          </a:bodyPr>
          <a:lstStyle/>
          <a:p>
            <a:r>
              <a:rPr lang="en-US" sz="3600" dirty="0">
                <a:solidFill>
                  <a:schemeClr val="tx1"/>
                </a:solidFill>
              </a:rPr>
              <a:t>Less finger-pointing &amp; blaming</a:t>
            </a:r>
          </a:p>
          <a:p>
            <a:r>
              <a:rPr lang="en-US" sz="3600" dirty="0">
                <a:solidFill>
                  <a:schemeClr val="tx1"/>
                </a:solidFill>
              </a:rPr>
              <a:t>More working to resolve</a:t>
            </a:r>
          </a:p>
          <a:p>
            <a:r>
              <a:rPr lang="en-US" sz="3600" dirty="0">
                <a:solidFill>
                  <a:schemeClr val="tx1"/>
                </a:solidFill>
              </a:rPr>
              <a:t>Reduced time between:</a:t>
            </a:r>
          </a:p>
          <a:p>
            <a:pPr lvl="1"/>
            <a:r>
              <a:rPr lang="en-US" sz="3200" dirty="0"/>
              <a:t>Id</a:t>
            </a:r>
            <a:r>
              <a:rPr lang="en-US" sz="3200" dirty="0">
                <a:solidFill>
                  <a:schemeClr val="tx1"/>
                </a:solidFill>
              </a:rPr>
              <a:t>entification of an incident &amp; </a:t>
            </a:r>
          </a:p>
          <a:p>
            <a:pPr lvl="1"/>
            <a:r>
              <a:rPr lang="en-US" sz="3200" dirty="0"/>
              <a:t>I</a:t>
            </a:r>
            <a:r>
              <a:rPr lang="en-US" sz="3200" dirty="0">
                <a:solidFill>
                  <a:schemeClr val="tx1"/>
                </a:solidFill>
              </a:rPr>
              <a:t>dentification of a root-cause</a:t>
            </a:r>
          </a:p>
          <a:p>
            <a:r>
              <a:rPr lang="en-US" sz="3600" dirty="0">
                <a:solidFill>
                  <a:schemeClr val="tx1"/>
                </a:solidFill>
              </a:rPr>
              <a:t>Reduce heat-of-the-moment mistakes</a:t>
            </a:r>
          </a:p>
          <a:p>
            <a:pPr lvl="1"/>
            <a:r>
              <a:rPr lang="en-US" sz="3200" dirty="0">
                <a:solidFill>
                  <a:schemeClr val="tx1"/>
                </a:solidFill>
              </a:rPr>
              <a:t> (because we have a plan)</a:t>
            </a:r>
          </a:p>
          <a:p>
            <a:endParaRPr lang="en-US" dirty="0"/>
          </a:p>
        </p:txBody>
      </p:sp>
    </p:spTree>
    <p:extLst>
      <p:ext uri="{BB962C8B-B14F-4D97-AF65-F5344CB8AC3E}">
        <p14:creationId xmlns:p14="http://schemas.microsoft.com/office/powerpoint/2010/main" val="3626109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A51127-08E6-4FE2-BB50-CFEACB3A6812}"/>
              </a:ext>
            </a:extLst>
          </p:cNvPr>
          <p:cNvSpPr>
            <a:spLocks noGrp="1"/>
          </p:cNvSpPr>
          <p:nvPr>
            <p:ph type="ctrTitle"/>
          </p:nvPr>
        </p:nvSpPr>
        <p:spPr>
          <a:xfrm>
            <a:off x="219075" y="284163"/>
            <a:ext cx="11753849" cy="1316037"/>
          </a:xfrm>
        </p:spPr>
        <p:txBody>
          <a:bodyPr/>
          <a:lstStyle/>
          <a:p>
            <a:r>
              <a:rPr lang="en-US" dirty="0"/>
              <a:t>Or we could listen to Ben Franklin…</a:t>
            </a:r>
          </a:p>
        </p:txBody>
      </p:sp>
      <p:sp>
        <p:nvSpPr>
          <p:cNvPr id="3" name="Subtitle 2">
            <a:extLst>
              <a:ext uri="{FF2B5EF4-FFF2-40B4-BE49-F238E27FC236}">
                <a16:creationId xmlns:a16="http://schemas.microsoft.com/office/drawing/2014/main" id="{CE5D5EBF-0707-4C4A-855D-6B24DB6E1FFC}"/>
              </a:ext>
            </a:extLst>
          </p:cNvPr>
          <p:cNvSpPr>
            <a:spLocks noGrp="1"/>
          </p:cNvSpPr>
          <p:nvPr>
            <p:ph type="subTitle" idx="1"/>
          </p:nvPr>
        </p:nvSpPr>
        <p:spPr>
          <a:xfrm>
            <a:off x="1581150" y="2116137"/>
            <a:ext cx="8138583" cy="1752600"/>
          </a:xfrm>
        </p:spPr>
        <p:txBody>
          <a:bodyPr>
            <a:normAutofit/>
          </a:bodyPr>
          <a:lstStyle/>
          <a:p>
            <a:r>
              <a:rPr lang="en-US" sz="4000" dirty="0"/>
              <a:t>“If you fail to plan, you plan to fail.”</a:t>
            </a:r>
          </a:p>
        </p:txBody>
      </p:sp>
    </p:spTree>
    <p:extLst>
      <p:ext uri="{BB962C8B-B14F-4D97-AF65-F5344CB8AC3E}">
        <p14:creationId xmlns:p14="http://schemas.microsoft.com/office/powerpoint/2010/main" val="3837630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D327B88-09D0-470A-ABD6-1E03323FAF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1705</Words>
  <Application>Microsoft Office PowerPoint</Application>
  <PresentationFormat>Widescreen</PresentationFormat>
  <Paragraphs>265</Paragraphs>
  <Slides>42</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Century Gothic</vt:lpstr>
      <vt:lpstr>Office Theme</vt:lpstr>
      <vt:lpstr>Incident Response</vt:lpstr>
      <vt:lpstr>DISCLAIMER</vt:lpstr>
      <vt:lpstr>Agenda</vt:lpstr>
      <vt:lpstr>The “Why’s” of Incident Response</vt:lpstr>
      <vt:lpstr>Why am I qualified to talk about this?</vt:lpstr>
      <vt:lpstr>Why am I qualified to talk about this?(continued)</vt:lpstr>
      <vt:lpstr>Why do we need an incident response plan?</vt:lpstr>
      <vt:lpstr>Why do we need an incident response plan?</vt:lpstr>
      <vt:lpstr>Or we could listen to Ben Franklin…</vt:lpstr>
      <vt:lpstr>What’s an Incident Response Plan?</vt:lpstr>
      <vt:lpstr>What is an Incident Response Plan?</vt:lpstr>
      <vt:lpstr>Some important things to know:</vt:lpstr>
      <vt:lpstr>Prior Planning Prevents Poor Performance</vt:lpstr>
      <vt:lpstr>PICERL – The 6 stages of Incident Handling</vt:lpstr>
      <vt:lpstr>Preparation</vt:lpstr>
      <vt:lpstr>Identification</vt:lpstr>
      <vt:lpstr>Containment</vt:lpstr>
      <vt:lpstr>Eradication</vt:lpstr>
      <vt:lpstr>Recovery</vt:lpstr>
      <vt:lpstr>Lessons Learned</vt:lpstr>
      <vt:lpstr>Which of the stages is most important?</vt:lpstr>
      <vt:lpstr>A quick refresher…</vt:lpstr>
      <vt:lpstr>We Could Debate All Night…</vt:lpstr>
      <vt:lpstr>Or I could tell you my opinion…</vt:lpstr>
      <vt:lpstr>Preparation…All Employees</vt:lpstr>
      <vt:lpstr>Preparation…The Policies</vt:lpstr>
      <vt:lpstr>Preparation…The Response Team</vt:lpstr>
      <vt:lpstr>Preparation…The Response PLAN</vt:lpstr>
      <vt:lpstr>Preparation…The Procedures</vt:lpstr>
      <vt:lpstr>Why Should We Exercise the Plan?</vt:lpstr>
      <vt:lpstr>Why should we exercise the plan? </vt:lpstr>
      <vt:lpstr>Why should we exercise the plan? (Continued)</vt:lpstr>
      <vt:lpstr>Tabletop Exercises</vt:lpstr>
      <vt:lpstr>Let’s land this plane...</vt:lpstr>
      <vt:lpstr>If there’s time…</vt:lpstr>
      <vt:lpstr>PowerPoint Presentation</vt:lpstr>
      <vt:lpstr>Alternative ending…</vt:lpstr>
      <vt:lpstr>Control #1 Inventory of Authorized and Unauthorized Devices</vt:lpstr>
      <vt:lpstr>APT1 Recon BAT</vt:lpstr>
      <vt:lpstr>Sample Automation Script: Get-ACL</vt:lpstr>
      <vt:lpstr>Sample Automation Script: OpenVAS  (to detect wireless access points connected to the wired network)</vt:lpstr>
      <vt:lpstr>Sample Automation Script: Get-WMIObject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Incident Response</dc:title>
  <dc:creator/>
  <cp:keywords/>
  <cp:lastModifiedBy/>
  <cp:revision>2</cp:revision>
  <dcterms:created xsi:type="dcterms:W3CDTF">2018-03-24T20:47:20Z</dcterms:created>
  <dcterms:modified xsi:type="dcterms:W3CDTF">2018-04-17T00:08:11Z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TC034605759991</vt:lpwstr>
  </property>
</Properties>
</file>